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7" r:id="rId3"/>
    <p:sldId id="268" r:id="rId4"/>
    <p:sldId id="257" r:id="rId5"/>
    <p:sldId id="302" r:id="rId6"/>
    <p:sldId id="310" r:id="rId7"/>
    <p:sldId id="308" r:id="rId8"/>
    <p:sldId id="316" r:id="rId9"/>
    <p:sldId id="322" r:id="rId10"/>
    <p:sldId id="323" r:id="rId11"/>
    <p:sldId id="324" r:id="rId12"/>
    <p:sldId id="325" r:id="rId13"/>
    <p:sldId id="326" r:id="rId14"/>
    <p:sldId id="260" r:id="rId15"/>
    <p:sldId id="336" r:id="rId16"/>
    <p:sldId id="342" r:id="rId17"/>
    <p:sldId id="327" r:id="rId18"/>
    <p:sldId id="261" r:id="rId19"/>
    <p:sldId id="328" r:id="rId20"/>
    <p:sldId id="329" r:id="rId21"/>
    <p:sldId id="262" r:id="rId22"/>
    <p:sldId id="330" r:id="rId23"/>
    <p:sldId id="331" r:id="rId24"/>
    <p:sldId id="263" r:id="rId25"/>
    <p:sldId id="337" r:id="rId26"/>
    <p:sldId id="332" r:id="rId27"/>
    <p:sldId id="264" r:id="rId28"/>
    <p:sldId id="338" r:id="rId29"/>
    <p:sldId id="333" r:id="rId30"/>
    <p:sldId id="334" r:id="rId31"/>
    <p:sldId id="265" r:id="rId32"/>
    <p:sldId id="339" r:id="rId33"/>
    <p:sldId id="335" r:id="rId34"/>
    <p:sldId id="266" r:id="rId35"/>
    <p:sldId id="341" r:id="rId36"/>
    <p:sldId id="340" r:id="rId37"/>
  </p:sldIdLst>
  <p:sldSz cx="12192000" cy="6858000"/>
  <p:notesSz cx="6858000" cy="9144000"/>
  <p:defaultTextStyle>
    <a:defPPr>
      <a:defRPr lang="ru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44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BY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E8CC6-828E-481D-A57E-735801405C4B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BY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9030C-D7BE-40A6-BDA1-02738E84376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58405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4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420642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23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368183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24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032261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26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018087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27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28594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30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480363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31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09762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33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8121832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34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143554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36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94238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10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153628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13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906679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14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177801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17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436224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18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80057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19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424101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20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539306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19030C-D7BE-40A6-BDA1-02738E84376D}" type="slidenum">
              <a:rPr lang="ru-BY" smtClean="0"/>
              <a:t>21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631190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41B34-7788-4F59-A460-5F9842754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37F4E4-B236-4574-880E-0E568E75E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1551F-EA5C-4E6E-9B85-296E1B362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21B50C-CF2A-47A6-9FD5-BC0130C8D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D523EB-3986-44BA-85A3-789DE968E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84643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45F0AD-B714-4FA7-ACC8-4B23705B7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AA8FD6-7827-4485-882D-0AC743BEA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15DC08-BDC0-4070-9ABE-481A91174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8E46F1-4494-4964-B39F-A4E59385A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DCBEEF-0E6B-47F6-B7B1-9D597984C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267962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B53EF1-85A7-4EBA-A310-863293FD6B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7250EE-5F9F-4964-93F9-A813382DB1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0D84D6-09BA-4D57-AB1C-F4C4943F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768296-16D0-4BA1-8FE7-FA9E38763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646887-91C0-4E44-81A7-CB88A9772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66676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0F66D8-947C-44FD-9D30-DC961A6D2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6D4023-BD76-490A-949B-E3FE10E3AC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4DAF70-0230-4730-85B9-73A8518D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7C963A-62C5-4D31-83B7-57FC00CEF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C298A0-62D0-4BFE-BA2E-E1C2687F5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9062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BC814-63FD-4AC9-BA53-E41D3C5E1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25C744-34B4-4EB7-9756-0276B85CF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AE3D8C-9165-4D08-85A5-4BEB4344C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F38057-29D1-4FC4-8BCF-56E4AE901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1975B6-1610-4B77-AB27-EE9C4A14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53332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4C9957-5C5C-4592-9CAD-F0B407FD9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991A77-01AB-4F3D-8583-F368755EF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AC09EA-297D-4788-9C05-28B9C13BA2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7901CE-DCE4-4864-A166-BA084CB2A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316E12-A00E-41BE-8458-FEC58F62E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EB58A8-B173-41B2-9B51-77965482E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218625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FA32D-CA95-4303-89F5-D12608BE3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0BEC9F-1F30-49F3-B0D7-0EFA2BC62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98A565-C9CB-402D-BEDE-B3992B616B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F503211-FD8B-4DED-83A4-28A06EA11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776F938-BAC4-483E-A818-7921D82C15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72535E6-FA30-45F3-8A58-DB4EEBC50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090023B-58D7-4EA7-97B1-CECC6DAA3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311D38E-E1AB-4993-875E-061A81EAD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44625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2EE974-1A87-44C3-A1D4-6CF1C1FFE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5652401-0F6D-4D60-8FEA-F2566293D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6C77BF-9974-4C54-9456-91EF9E447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C45205-A304-4316-9BCD-8011FBE6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002702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03219D1-B9CD-407D-9DAD-6D2318650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DF8C08-811E-47B6-A130-5C628F9E3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6121B0-D40D-4BE1-B98B-547EA4F0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975875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FA0D55-FD01-4705-A788-1385F0A76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41C98-4495-46F1-B632-47666DFFA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7D3EAE-FB12-40E6-9AF9-60741FB683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AAE92B-AC78-476C-932A-586A3CE66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9CD31E-4CF8-4AAB-AA0F-097A0AADA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A8BDF4-93E1-4EB6-88F5-7A1321372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685164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26743-EA7B-45D4-8580-74D53117D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1FF50D0-2F77-4D8D-9892-8E44A56988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4326C7-25C4-4C3F-AC98-1C749F345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8C4AB3-2931-4313-AE49-9A13E52CC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AED7F2-3E48-44CF-A8F4-A40D267EC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59F3B1-0715-498D-BB2C-3749860F5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145537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9B905-1360-4C5D-BCE2-993DC6DAF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F00400-7548-42D7-80A8-CAC4D3D58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7518B8-3E77-48D7-AB96-43E791C0AC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8CF47-E253-4A6E-A654-1A30E85695A4}" type="datetimeFigureOut">
              <a:rPr lang="ru-BY" smtClean="0"/>
              <a:t>09.09.2024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0B4CBD-FA42-4CCA-8482-A3F5BC3610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82013E-D06B-4CD7-86F1-F7766F182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0AD8C-DC5A-4D09-8B26-7015E8494C7B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13753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CDFF3-8B40-4CB0-9CF1-C2D31EA678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DE8621-3470-4E29-A813-7E1C209BF0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BY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C86E2F-CC2B-4E09-8EAC-96692B494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8036" y="-34017"/>
            <a:ext cx="12260036" cy="70699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2C64DF-A038-43FA-8E9F-0662DDABB56C}"/>
              </a:ext>
            </a:extLst>
          </p:cNvPr>
          <p:cNvSpPr txBox="1"/>
          <p:nvPr/>
        </p:nvSpPr>
        <p:spPr>
          <a:xfrm>
            <a:off x="4339318" y="3705214"/>
            <a:ext cx="7564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«Герои белорусского неба»</a:t>
            </a:r>
            <a:endParaRPr lang="ru-BY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34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679497" y="893989"/>
            <a:ext cx="7821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Иван Никитович Кожедуб (1920 – 1991)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Иван Кожедуб ☭ СССР.fun">
            <a:extLst>
              <a:ext uri="{FF2B5EF4-FFF2-40B4-BE49-F238E27FC236}">
                <a16:creationId xmlns:a16="http://schemas.microsoft.com/office/drawing/2014/main" id="{3D10016F-7C06-4E0D-AF73-706617CE4E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18407"/>
            <a:ext cx="4719003" cy="6131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02092E-0249-4948-96DC-93D280FB9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953" y="1992792"/>
            <a:ext cx="6406727" cy="44569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740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49ABB9-C5D0-4A81-B4E4-497EB4539621}"/>
              </a:ext>
            </a:extLst>
          </p:cNvPr>
          <p:cNvSpPr txBox="1"/>
          <p:nvPr/>
        </p:nvSpPr>
        <p:spPr>
          <a:xfrm>
            <a:off x="1028700" y="491944"/>
            <a:ext cx="1506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Bookman Old Style" panose="02050604050505020204" pitchFamily="18" charset="0"/>
              </a:rPr>
              <a:t>330 </a:t>
            </a:r>
            <a:endParaRPr lang="ru-BY" sz="4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634540-1B45-4159-89E0-32B09C0BDC58}"/>
              </a:ext>
            </a:extLst>
          </p:cNvPr>
          <p:cNvSpPr txBox="1"/>
          <p:nvPr/>
        </p:nvSpPr>
        <p:spPr>
          <a:xfrm>
            <a:off x="2673804" y="698900"/>
            <a:ext cx="5167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Bookman Old Style" panose="02050604050505020204" pitchFamily="18" charset="0"/>
              </a:rPr>
              <a:t>боевых вылетов </a:t>
            </a:r>
            <a:endParaRPr lang="ru-BY" sz="2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C2FE07-9FCE-48C1-8F92-C03778EA11AD}"/>
              </a:ext>
            </a:extLst>
          </p:cNvPr>
          <p:cNvSpPr txBox="1"/>
          <p:nvPr/>
        </p:nvSpPr>
        <p:spPr>
          <a:xfrm>
            <a:off x="983797" y="1250841"/>
            <a:ext cx="1506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Bookman Old Style" panose="02050604050505020204" pitchFamily="18" charset="0"/>
              </a:rPr>
              <a:t>120 </a:t>
            </a:r>
            <a:endParaRPr lang="ru-BY" sz="4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719690-5097-49C9-B434-57D2C819FE34}"/>
              </a:ext>
            </a:extLst>
          </p:cNvPr>
          <p:cNvSpPr txBox="1"/>
          <p:nvPr/>
        </p:nvSpPr>
        <p:spPr>
          <a:xfrm>
            <a:off x="2673805" y="1404729"/>
            <a:ext cx="5167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Bookman Old Style" panose="02050604050505020204" pitchFamily="18" charset="0"/>
              </a:rPr>
              <a:t>воздушных боёв</a:t>
            </a:r>
            <a:endParaRPr lang="ru-BY" sz="2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10A9F4-3CCD-4A5F-8E10-E9A46F3D9ED4}"/>
              </a:ext>
            </a:extLst>
          </p:cNvPr>
          <p:cNvSpPr txBox="1"/>
          <p:nvPr/>
        </p:nvSpPr>
        <p:spPr>
          <a:xfrm>
            <a:off x="983797" y="2060750"/>
            <a:ext cx="1506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Bookman Old Style" panose="02050604050505020204" pitchFamily="18" charset="0"/>
              </a:rPr>
              <a:t>62 </a:t>
            </a:r>
            <a:endParaRPr lang="ru-BY" sz="4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C17575-D36E-40F8-A6AF-0F13B50E98A9}"/>
              </a:ext>
            </a:extLst>
          </p:cNvPr>
          <p:cNvSpPr txBox="1"/>
          <p:nvPr/>
        </p:nvSpPr>
        <p:spPr>
          <a:xfrm>
            <a:off x="2673803" y="2161571"/>
            <a:ext cx="5167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Bookman Old Style" panose="02050604050505020204" pitchFamily="18" charset="0"/>
              </a:rPr>
              <a:t>сбитых самолётов</a:t>
            </a:r>
            <a:endParaRPr lang="ru-BY" sz="2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40EA135-B728-4302-B3EA-11249EEAE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344" y="3315720"/>
            <a:ext cx="3857624" cy="289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67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2FDF80-52A7-4A2E-AAEC-47BC0B298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469" y="218394"/>
            <a:ext cx="6754585" cy="4503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Messerschmitt Me 262 - Wikipedia">
            <a:extLst>
              <a:ext uri="{FF2B5EF4-FFF2-40B4-BE49-F238E27FC236}">
                <a16:creationId xmlns:a16="http://schemas.microsoft.com/office/drawing/2014/main" id="{6D810BC8-3BA1-4630-B9CE-6C34CA141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47" y="3253468"/>
            <a:ext cx="6019800" cy="3386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FEC486-3B0A-4571-8362-2DB180E076BD}"/>
              </a:ext>
            </a:extLst>
          </p:cNvPr>
          <p:cNvSpPr txBox="1"/>
          <p:nvPr/>
        </p:nvSpPr>
        <p:spPr>
          <a:xfrm>
            <a:off x="563336" y="622573"/>
            <a:ext cx="4229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Bookman Old Style" panose="02050604050505020204" pitchFamily="18" charset="0"/>
              </a:rPr>
              <a:t>Me-262</a:t>
            </a:r>
            <a:r>
              <a:rPr lang="ru-RU" sz="4000" dirty="0">
                <a:latin typeface="Bookman Old Style" panose="02050604050505020204" pitchFamily="18" charset="0"/>
              </a:rPr>
              <a:t> (</a:t>
            </a:r>
            <a:r>
              <a:rPr lang="en-US" sz="4000" dirty="0">
                <a:latin typeface="Bookman Old Style" panose="02050604050505020204" pitchFamily="18" charset="0"/>
              </a:rPr>
              <a:t>Messerschmitt Me.262</a:t>
            </a:r>
            <a:r>
              <a:rPr lang="ru-RU" sz="4000" dirty="0">
                <a:latin typeface="Bookman Old Style" panose="02050604050505020204" pitchFamily="18" charset="0"/>
              </a:rPr>
              <a:t>) </a:t>
            </a:r>
            <a:endParaRPr lang="ru-BY" sz="4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605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679497" y="893989"/>
            <a:ext cx="7821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Борис Семёнович </a:t>
            </a:r>
            <a:r>
              <a:rPr lang="ru-RU" sz="2800" dirty="0" err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Окрестин</a:t>
            </a:r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(1923 – 1944)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122" name="Picture 2" descr="Окрестин, Борис Семёнович — Википедия">
            <a:extLst>
              <a:ext uri="{FF2B5EF4-FFF2-40B4-BE49-F238E27FC236}">
                <a16:creationId xmlns:a16="http://schemas.microsoft.com/office/drawing/2014/main" id="{3FCECCBE-3DFA-4FB5-AC50-D82AA9203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1" y="330786"/>
            <a:ext cx="4664074" cy="62496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83242A-3940-4996-B9FF-C328A64D2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890" y="1925681"/>
            <a:ext cx="6249174" cy="4654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371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а-схема Никопольско-Криворожской наступательной операции. ">
            <a:extLst>
              <a:ext uri="{FF2B5EF4-FFF2-40B4-BE49-F238E27FC236}">
                <a16:creationId xmlns:a16="http://schemas.microsoft.com/office/drawing/2014/main" id="{DE51AC9B-201C-4C53-8C88-465DBC03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8" y="484414"/>
            <a:ext cx="6286500" cy="5162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64ADE2ED-5A6D-4247-8E94-194500953B17}"/>
              </a:ext>
            </a:extLst>
          </p:cNvPr>
          <p:cNvSpPr/>
          <p:nvPr/>
        </p:nvSpPr>
        <p:spPr>
          <a:xfrm>
            <a:off x="4604657" y="3192234"/>
            <a:ext cx="212271" cy="2367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401B2F-99C7-4117-850D-D5A40B665985}"/>
              </a:ext>
            </a:extLst>
          </p:cNvPr>
          <p:cNvSpPr txBox="1"/>
          <p:nvPr/>
        </p:nvSpPr>
        <p:spPr>
          <a:xfrm>
            <a:off x="4572000" y="3275111"/>
            <a:ext cx="1383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highlight>
                  <a:srgbClr val="000000"/>
                </a:highlight>
                <a:latin typeface="Cambria Math" panose="02040503050406030204" pitchFamily="18" charset="0"/>
                <a:ea typeface="Cambria Math" panose="02040503050406030204" pitchFamily="18" charset="0"/>
              </a:rPr>
              <a:t>Никополь</a:t>
            </a:r>
            <a:endParaRPr lang="ru-BY" sz="1400" b="1" dirty="0">
              <a:solidFill>
                <a:schemeClr val="bg1"/>
              </a:solidFill>
              <a:highlight>
                <a:srgbClr val="000000"/>
              </a:highligh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2B1318-C06C-406A-A9B1-0ECBC679E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343" y="853123"/>
            <a:ext cx="3867149" cy="5717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165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212CBA-4612-4CC4-9AFC-DC2182992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870" y="318628"/>
            <a:ext cx="8714259" cy="6004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карта маркер - скачать Бесплатные иконки">
            <a:extLst>
              <a:ext uri="{FF2B5EF4-FFF2-40B4-BE49-F238E27FC236}">
                <a16:creationId xmlns:a16="http://schemas.microsoft.com/office/drawing/2014/main" id="{BBC80D58-1592-4B74-9133-C3755BC88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880" y="4234541"/>
            <a:ext cx="277586" cy="27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017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838A766-0FF8-4CC7-804F-164AC8945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82" y="367392"/>
            <a:ext cx="6325960" cy="2919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B4C991-F0F9-4824-A5D0-23C7AF2FBA69}"/>
              </a:ext>
            </a:extLst>
          </p:cNvPr>
          <p:cNvSpPr txBox="1"/>
          <p:nvPr/>
        </p:nvSpPr>
        <p:spPr>
          <a:xfrm>
            <a:off x="1570944" y="3386269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Ил - 2 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9F73A8-CDBE-4C7C-ABA0-E4E0355FB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645" y="2036989"/>
            <a:ext cx="4572933" cy="4282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581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845503" y="942975"/>
            <a:ext cx="726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Александр Иванович Покрышкин (1913 – 1985)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172" name="Picture 4" descr="Трижды Герой Советского Союза Покрышкин Александр Иванович :: Фотодокументы  :: Герои страны">
            <a:extLst>
              <a:ext uri="{FF2B5EF4-FFF2-40B4-BE49-F238E27FC236}">
                <a16:creationId xmlns:a16="http://schemas.microsoft.com/office/drawing/2014/main" id="{55C3FC55-5A21-487B-8492-870ED96FE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43" y="350723"/>
            <a:ext cx="4176731" cy="61565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3E0E25-FA95-4F55-A237-5368E821F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267" y="2412546"/>
            <a:ext cx="6792686" cy="4094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0088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Боевой порядок - презентация онлайн">
            <a:extLst>
              <a:ext uri="{FF2B5EF4-FFF2-40B4-BE49-F238E27FC236}">
                <a16:creationId xmlns:a16="http://schemas.microsoft.com/office/drawing/2014/main" id="{1C10FBFF-7AEA-4A5A-83BB-69B63249BA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" r="5022" b="25659"/>
          <a:stretch/>
        </p:blipFill>
        <p:spPr bwMode="auto">
          <a:xfrm>
            <a:off x="118381" y="3200505"/>
            <a:ext cx="6838527" cy="2800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08E986-7001-4605-A24C-F917A3C55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5175" y="285751"/>
            <a:ext cx="4925786" cy="2955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81ED8F-7719-42BF-BB12-A411847E099F}"/>
              </a:ext>
            </a:extLst>
          </p:cNvPr>
          <p:cNvSpPr txBox="1"/>
          <p:nvPr/>
        </p:nvSpPr>
        <p:spPr>
          <a:xfrm>
            <a:off x="1484326" y="6092596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Строй из 3 истребителей </a:t>
            </a:r>
            <a:endParaRPr lang="ru-BY" dirty="0">
              <a:latin typeface="Bookman Old Style" panose="0205060405050502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E25965-11EC-4456-865D-F600F7B7EEED}"/>
              </a:ext>
            </a:extLst>
          </p:cNvPr>
          <p:cNvSpPr txBox="1"/>
          <p:nvPr/>
        </p:nvSpPr>
        <p:spPr>
          <a:xfrm>
            <a:off x="7524750" y="3321687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Строй из 2 истребителей </a:t>
            </a:r>
            <a:endParaRPr lang="ru-BY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492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PT - Классификация войн PowerPoint Presentation, free download - ID:2218167">
            <a:extLst>
              <a:ext uri="{FF2B5EF4-FFF2-40B4-BE49-F238E27FC236}">
                <a16:creationId xmlns:a16="http://schemas.microsoft.com/office/drawing/2014/main" id="{568381CA-D678-4D91-BFD1-9B834581C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" b="4999"/>
          <a:stretch/>
        </p:blipFill>
        <p:spPr bwMode="auto">
          <a:xfrm>
            <a:off x="164646" y="150019"/>
            <a:ext cx="6538233" cy="4683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8D2A67-8068-4510-8553-68F2A9FD6A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107" y="2930979"/>
            <a:ext cx="4851033" cy="37031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4FDA5F-2D1A-4B09-B265-0638883376E3}"/>
              </a:ext>
            </a:extLst>
          </p:cNvPr>
          <p:cNvSpPr txBox="1"/>
          <p:nvPr/>
        </p:nvSpPr>
        <p:spPr>
          <a:xfrm>
            <a:off x="3076576" y="6264830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Маятниковое патрулирование </a:t>
            </a:r>
            <a:endParaRPr lang="ru-BY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97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A53CD3-DD3C-4E8E-853C-1748CF79D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0F7EB1-1687-4BBD-8CF6-C8ACDDE556B6}"/>
              </a:ext>
            </a:extLst>
          </p:cNvPr>
          <p:cNvSpPr txBox="1"/>
          <p:nvPr/>
        </p:nvSpPr>
        <p:spPr>
          <a:xfrm>
            <a:off x="6785881" y="1673589"/>
            <a:ext cx="4882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Gabriola" panose="04040605051002020D02" pitchFamily="82" charset="0"/>
              </a:rPr>
              <a:t>Когда началась </a:t>
            </a:r>
          </a:p>
          <a:p>
            <a:pPr algn="ctr"/>
            <a:r>
              <a:rPr lang="ru-RU" sz="3600" b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Gabriola" panose="04040605051002020D02" pitchFamily="82" charset="0"/>
              </a:rPr>
              <a:t>Великая Отечественная война?</a:t>
            </a:r>
            <a:endParaRPr lang="ru-BY" sz="3600" b="1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380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845503" y="942975"/>
            <a:ext cx="726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Виталий Иванович Попков (1922 – 2010)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42" name="Picture 2" descr="Виталий Иванович Попков. 102 года назад родился легендарный летчик-ас,  ставший прототипом Маэстро из лучшего фильма о войне | Москва памятная |  Дзен">
            <a:extLst>
              <a:ext uri="{FF2B5EF4-FFF2-40B4-BE49-F238E27FC236}">
                <a16:creationId xmlns:a16="http://schemas.microsoft.com/office/drawing/2014/main" id="{E5DAEC0D-1814-47D1-A751-836736FDD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69" y="412297"/>
            <a:ext cx="4301633" cy="5959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E5F8E1-A7C8-4A42-A727-0D9F83C68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719" y="2073729"/>
            <a:ext cx="6697657" cy="4298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6398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ротиворечивый ЛаГГ-3">
            <a:extLst>
              <a:ext uri="{FF2B5EF4-FFF2-40B4-BE49-F238E27FC236}">
                <a16:creationId xmlns:a16="http://schemas.microsoft.com/office/drawing/2014/main" id="{32A7F976-6A89-48D5-AD9B-7FE232C1C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05" y="306161"/>
            <a:ext cx="5373263" cy="32697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1DA86A-969C-4DF2-AE4D-A6291AAFA37E}"/>
              </a:ext>
            </a:extLst>
          </p:cNvPr>
          <p:cNvSpPr txBox="1"/>
          <p:nvPr/>
        </p:nvSpPr>
        <p:spPr>
          <a:xfrm>
            <a:off x="1126318" y="3696482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ЛаГГ-3 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95860F-12FF-4CB3-A2F4-7FE84FBBD2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2290960"/>
            <a:ext cx="5751740" cy="4322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AD6F9C-846F-40C8-B581-D57B80951DB6}"/>
              </a:ext>
            </a:extLst>
          </p:cNvPr>
          <p:cNvSpPr txBox="1"/>
          <p:nvPr/>
        </p:nvSpPr>
        <p:spPr>
          <a:xfrm>
            <a:off x="6994752" y="1756393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Дорнье-217</a:t>
            </a:r>
            <a:endParaRPr lang="ru-BY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790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 бой идут одни старики. Будем жить!">
            <a:hlinkClick r:id="" action="ppaction://media"/>
            <a:extLst>
              <a:ext uri="{FF2B5EF4-FFF2-40B4-BE49-F238E27FC236}">
                <a16:creationId xmlns:a16="http://schemas.microsoft.com/office/drawing/2014/main" id="{90066543-261E-4273-99E1-612C632D5F0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9000" end="21581.328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411" y="4999"/>
            <a:ext cx="9327696" cy="685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0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845503" y="942975"/>
            <a:ext cx="726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Николай Францевич Гастелло (1907 – 1941)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2290" name="Picture 2" descr="Николай Францевич Гастелло | Долгопрудненский историко-художественный музей">
            <a:extLst>
              <a:ext uri="{FF2B5EF4-FFF2-40B4-BE49-F238E27FC236}">
                <a16:creationId xmlns:a16="http://schemas.microsoft.com/office/drawing/2014/main" id="{3E45AEFA-5837-4DEC-B169-5408A28F5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43" y="310243"/>
            <a:ext cx="4448560" cy="6237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Огненный таран: как летчик Гастелло совершил свой подвиг - Российская газета">
            <a:extLst>
              <a:ext uri="{FF2B5EF4-FFF2-40B4-BE49-F238E27FC236}">
                <a16:creationId xmlns:a16="http://schemas.microsoft.com/office/drawing/2014/main" id="{7928FD50-ECC6-4086-9772-0FA9ABA3F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521" y="2160436"/>
            <a:ext cx="6577693" cy="43873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343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Junkers Ju 88 - универсальный самолет Второй мировой войны | Военный  Cправочник | Дзен">
            <a:extLst>
              <a:ext uri="{FF2B5EF4-FFF2-40B4-BE49-F238E27FC236}">
                <a16:creationId xmlns:a16="http://schemas.microsoft.com/office/drawing/2014/main" id="{DF681733-28C0-4AD6-9FD7-57FF2619B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21" y="221978"/>
            <a:ext cx="5260781" cy="3593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18B8FD-7C2B-4C02-A823-E70990049BA0}"/>
              </a:ext>
            </a:extLst>
          </p:cNvPr>
          <p:cNvSpPr txBox="1"/>
          <p:nvPr/>
        </p:nvSpPr>
        <p:spPr>
          <a:xfrm>
            <a:off x="846493" y="3847521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Юнкерс-88 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6DBC865-AF76-40BC-975A-007EA4650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7014" y="2230891"/>
            <a:ext cx="5715000" cy="3400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A07A65C-53B1-4B53-86CD-BE178E27EF07}"/>
              </a:ext>
            </a:extLst>
          </p:cNvPr>
          <p:cNvSpPr txBox="1"/>
          <p:nvPr/>
        </p:nvSpPr>
        <p:spPr>
          <a:xfrm>
            <a:off x="6851196" y="5699743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Крупнокалиберный пулемёт </a:t>
            </a:r>
            <a:endParaRPr lang="ru-BY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5581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6BE319F-079E-4A8B-B757-053585E09D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358"/>
          <a:stretch/>
        </p:blipFill>
        <p:spPr>
          <a:xfrm>
            <a:off x="212272" y="178254"/>
            <a:ext cx="7620000" cy="28833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6" descr="Сибирский А.В. Подвиг Н.Ф. Гастелло | Студия Грекова">
            <a:extLst>
              <a:ext uri="{FF2B5EF4-FFF2-40B4-BE49-F238E27FC236}">
                <a16:creationId xmlns:a16="http://schemas.microsoft.com/office/drawing/2014/main" id="{4F61E65C-AB6D-4F05-924E-4C97DAF5D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188935"/>
            <a:ext cx="5222282" cy="3411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BD9DDA-0E67-4D35-B5F0-C9D7652145A9}"/>
              </a:ext>
            </a:extLst>
          </p:cNvPr>
          <p:cNvSpPr txBox="1"/>
          <p:nvPr/>
        </p:nvSpPr>
        <p:spPr>
          <a:xfrm>
            <a:off x="8114069" y="2692275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26 июня 1941г.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14112F-E783-47E6-A01B-EAF0F768B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593" y="4237264"/>
            <a:ext cx="6131751" cy="210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14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845503" y="942975"/>
            <a:ext cx="726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Алексей Петрович Маресьев (1916 – 2001)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4340" name="Picture 4" descr="Новости образования">
            <a:extLst>
              <a:ext uri="{FF2B5EF4-FFF2-40B4-BE49-F238E27FC236}">
                <a16:creationId xmlns:a16="http://schemas.microsoft.com/office/drawing/2014/main" id="{9B10F26E-9E71-4B10-BBF2-F9DFF2FCD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1" y="383015"/>
            <a:ext cx="4073148" cy="6086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514928-92F9-4FA8-9E97-FD52558EC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259" y="2188029"/>
            <a:ext cx="6921363" cy="4289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56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Самолет Як-1">
            <a:extLst>
              <a:ext uri="{FF2B5EF4-FFF2-40B4-BE49-F238E27FC236}">
                <a16:creationId xmlns:a16="http://schemas.microsoft.com/office/drawing/2014/main" id="{740D9E4B-3F93-462D-B88B-730F329CA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69" y="2073127"/>
            <a:ext cx="5951767" cy="4568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B87ECE-1F26-4907-B7DF-20016A9B603B}"/>
              </a:ext>
            </a:extLst>
          </p:cNvPr>
          <p:cNvSpPr txBox="1"/>
          <p:nvPr/>
        </p:nvSpPr>
        <p:spPr>
          <a:xfrm>
            <a:off x="1477734" y="1622754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Як-1 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CA622F-A07B-4F22-8269-B70253D68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3993" y="524634"/>
            <a:ext cx="4071257" cy="6117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5670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На карте отмечен боевой вылет Алексея Маресьева 5 апреля 1942 года и место падения - совсем близко от штаба нашей дивизии.">
            <a:extLst>
              <a:ext uri="{FF2B5EF4-FFF2-40B4-BE49-F238E27FC236}">
                <a16:creationId xmlns:a16="http://schemas.microsoft.com/office/drawing/2014/main" id="{9BEDCB15-23CD-4727-B4A5-8255CC338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34" y="608919"/>
            <a:ext cx="11570153" cy="46396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213B52-A9E7-4306-BBE3-2958DAB15ABB}"/>
              </a:ext>
            </a:extLst>
          </p:cNvPr>
          <p:cNvSpPr txBox="1"/>
          <p:nvPr/>
        </p:nvSpPr>
        <p:spPr>
          <a:xfrm>
            <a:off x="2999694" y="5508955"/>
            <a:ext cx="6302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Длинный путь свободы полковника Маресьева  </a:t>
            </a:r>
            <a:endParaRPr lang="ru-BY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7736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743B29-E229-487A-8490-3B452B700A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07" y="269421"/>
            <a:ext cx="2857500" cy="4286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131FE7-965F-4E48-B533-07090D6B6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708" y="3004413"/>
            <a:ext cx="5128532" cy="3410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03BDF6-252C-4442-AD8E-399C55E1C0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736" y="169057"/>
            <a:ext cx="4261757" cy="3499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3420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25ED21-42FD-4DF4-AE9D-8E873D08D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82368" cy="38004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807DD5-73A6-4B91-9E1C-7FD0F3ACE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2369" y="-1"/>
            <a:ext cx="6309632" cy="39229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F28546-0AC9-499B-A449-7CBD03D746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00475"/>
            <a:ext cx="5924216" cy="30575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1D3523-D922-452A-9953-0012282F35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2369" y="3118901"/>
            <a:ext cx="6364060" cy="38004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BAD294-5F13-4F46-B691-DA0D592F9569}"/>
              </a:ext>
            </a:extLst>
          </p:cNvPr>
          <p:cNvSpPr txBox="1"/>
          <p:nvPr/>
        </p:nvSpPr>
        <p:spPr>
          <a:xfrm>
            <a:off x="1212397" y="3429000"/>
            <a:ext cx="376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nstantia" panose="02030602050306030303" pitchFamily="18" charset="0"/>
              </a:rPr>
              <a:t>Цена их жизней - </a:t>
            </a:r>
            <a:endParaRPr lang="ru-BY" sz="2400" dirty="0">
              <a:latin typeface="Constantia" panose="020306020503060303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8D8485-AB42-4557-A622-B1B78895BDBF}"/>
              </a:ext>
            </a:extLst>
          </p:cNvPr>
          <p:cNvSpPr txBox="1"/>
          <p:nvPr/>
        </p:nvSpPr>
        <p:spPr>
          <a:xfrm>
            <a:off x="7215867" y="3065834"/>
            <a:ext cx="3763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nstantia" panose="02030602050306030303" pitchFamily="18" charset="0"/>
              </a:rPr>
              <a:t>Мирное небо над головой! </a:t>
            </a:r>
            <a:endParaRPr lang="ru-BY" sz="24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182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845503" y="942975"/>
            <a:ext cx="726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Лидия Владимировна </a:t>
            </a:r>
            <a:r>
              <a:rPr lang="ru-RU" sz="2800" dirty="0" err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Литвяк</a:t>
            </a:r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(1921 – 1943)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499045-B102-4DBE-9638-536D369B0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08" y="359229"/>
            <a:ext cx="4509534" cy="62402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AE2F99-4B6E-4072-AEBD-77251DA9B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532" y="2298246"/>
            <a:ext cx="6286541" cy="4301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6748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A468EA-B393-4D6B-8E1E-8CE19AD20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11" y="208189"/>
            <a:ext cx="4876800" cy="4057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4751FD-B5FA-4F7F-80E0-795623631A2B}"/>
              </a:ext>
            </a:extLst>
          </p:cNvPr>
          <p:cNvSpPr txBox="1"/>
          <p:nvPr/>
        </p:nvSpPr>
        <p:spPr>
          <a:xfrm>
            <a:off x="748393" y="4370036"/>
            <a:ext cx="410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Модель самолёта Лидии (Як-1) 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C31ACD-4300-4444-8FD1-49889A149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0740" y="2046514"/>
            <a:ext cx="6667500" cy="4438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0089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FADCE6-94E6-4A82-93E0-AD9281DD2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1"/>
          <a:stretch/>
        </p:blipFill>
        <p:spPr>
          <a:xfrm>
            <a:off x="255487" y="261698"/>
            <a:ext cx="6128986" cy="43837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57A0AA7-28E3-4277-B388-E8B3927F2564}"/>
              </a:ext>
            </a:extLst>
          </p:cNvPr>
          <p:cNvSpPr/>
          <p:nvPr/>
        </p:nvSpPr>
        <p:spPr>
          <a:xfrm>
            <a:off x="6613071" y="197346"/>
            <a:ext cx="53639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Book Antiqua" panose="02040602050305030304" pitchFamily="18" charset="0"/>
              </a:rPr>
              <a:t>Смерть Лидии случилось в небе Донбасса. В день гибели Лидии </a:t>
            </a:r>
            <a:r>
              <a:rPr lang="ru-RU" dirty="0" err="1">
                <a:latin typeface="Book Antiqua" panose="02040602050305030304" pitchFamily="18" charset="0"/>
              </a:rPr>
              <a:t>Литвяк</a:t>
            </a:r>
            <a:r>
              <a:rPr lang="ru-RU" dirty="0">
                <a:latin typeface="Book Antiqua" panose="02040602050305030304" pitchFamily="18" charset="0"/>
              </a:rPr>
              <a:t>, 1 августа 1943 года, в оперативной сводке штаба 6-й гвардейской истребительной авиационной дивизии пришло письмо:  </a:t>
            </a:r>
          </a:p>
          <a:p>
            <a:pPr algn="just"/>
            <a:r>
              <a:rPr lang="ru-RU" i="1" dirty="0">
                <a:latin typeface="Book Antiqua" panose="02040602050305030304" pitchFamily="18" charset="0"/>
              </a:rPr>
              <a:t>— В течение дня полк патрулированием в воздухе прикрывал наши войска и вылетал на сопровождение Ил-2 1-й гвардейской Сталинградской штурмовой авиационной дивизии. Гвардии младший лейтенант </a:t>
            </a:r>
            <a:r>
              <a:rPr lang="ru-RU" i="1" dirty="0" err="1">
                <a:latin typeface="Book Antiqua" panose="02040602050305030304" pitchFamily="18" charset="0"/>
              </a:rPr>
              <a:t>Литвяк</a:t>
            </a:r>
            <a:r>
              <a:rPr lang="ru-RU" i="1" dirty="0">
                <a:latin typeface="Book Antiqua" panose="02040602050305030304" pitchFamily="18" charset="0"/>
              </a:rPr>
              <a:t>, гвардии младший лейтенант Борисенко и гвардии сержант Табунов вели бой с 12 Ю-88. Борисенко зажег один Ю-88 и сел вынужденно в </a:t>
            </a:r>
            <a:r>
              <a:rPr lang="ru-RU" i="1" dirty="0" err="1">
                <a:latin typeface="Book Antiqua" panose="02040602050305030304" pitchFamily="18" charset="0"/>
              </a:rPr>
              <a:t>Дарьевке</a:t>
            </a:r>
            <a:r>
              <a:rPr lang="ru-RU" i="1" dirty="0">
                <a:latin typeface="Book Antiqua" panose="02040602050305030304" pitchFamily="18" charset="0"/>
              </a:rPr>
              <a:t>. </a:t>
            </a:r>
            <a:r>
              <a:rPr lang="ru-RU" i="1" dirty="0" err="1">
                <a:latin typeface="Book Antiqua" panose="02040602050305030304" pitchFamily="18" charset="0"/>
              </a:rPr>
              <a:t>Литвяк</a:t>
            </a:r>
            <a:r>
              <a:rPr lang="ru-RU" i="1" dirty="0">
                <a:latin typeface="Book Antiqua" panose="02040602050305030304" pitchFamily="18" charset="0"/>
              </a:rPr>
              <a:t> и </a:t>
            </a:r>
            <a:r>
              <a:rPr lang="ru-RU" i="1" dirty="0" err="1">
                <a:latin typeface="Book Antiqua" panose="02040602050305030304" pitchFamily="18" charset="0"/>
              </a:rPr>
              <a:t>Табунова</a:t>
            </a:r>
            <a:r>
              <a:rPr lang="ru-RU" i="1" dirty="0">
                <a:latin typeface="Book Antiqua" panose="02040602050305030304" pitchFamily="18" charset="0"/>
              </a:rPr>
              <a:t> он потерял в момент атаки бомбардировщика противника. В 1 км северо-восточнее Мариновки наблюдал падение одного Як-1, который при ударе о землю взорвался. Гвардии сержант Табунов в паре с гвардии младшим лейтенантом </a:t>
            </a:r>
            <a:r>
              <a:rPr lang="ru-RU" i="1" dirty="0" err="1">
                <a:latin typeface="Book Antiqua" panose="02040602050305030304" pitchFamily="18" charset="0"/>
              </a:rPr>
              <a:t>Литвяк</a:t>
            </a:r>
            <a:r>
              <a:rPr lang="ru-RU" i="1" dirty="0">
                <a:latin typeface="Book Antiqua" panose="02040602050305030304" pitchFamily="18" charset="0"/>
              </a:rPr>
              <a:t> были атакованы 4 Ме-109 со стороны солнца. Первую атаку Табунов отбил, вторую отбить не успел и видел, как «мессера» сбили </a:t>
            </a:r>
            <a:r>
              <a:rPr lang="ru-RU" i="1" dirty="0" err="1">
                <a:latin typeface="Book Antiqua" panose="02040602050305030304" pitchFamily="18" charset="0"/>
              </a:rPr>
              <a:t>Литвяк</a:t>
            </a:r>
            <a:r>
              <a:rPr lang="ru-RU" i="1" dirty="0">
                <a:latin typeface="Book Antiqua" panose="02040602050305030304" pitchFamily="18" charset="0"/>
              </a:rPr>
              <a:t>, которая упала в районе 2 км северо-восточнее Мариновки.</a:t>
            </a:r>
          </a:p>
        </p:txBody>
      </p:sp>
    </p:spTree>
    <p:extLst>
      <p:ext uri="{BB962C8B-B14F-4D97-AF65-F5344CB8AC3E}">
        <p14:creationId xmlns:p14="http://schemas.microsoft.com/office/powerpoint/2010/main" val="13347554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845503" y="942975"/>
            <a:ext cx="726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Валентина Степановна Гризодубова (1909 – 1993)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8" name="Picture 4" descr="Гризодубова, Валентина Степановна — Википедия">
            <a:extLst>
              <a:ext uri="{FF2B5EF4-FFF2-40B4-BE49-F238E27FC236}">
                <a16:creationId xmlns:a16="http://schemas.microsoft.com/office/drawing/2014/main" id="{9A4A525F-7722-44E3-95B3-A7922B59E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6" y="428625"/>
            <a:ext cx="4544827" cy="6057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A70EA6-CE12-48EC-9D86-DFE2237D1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707" y="2106386"/>
            <a:ext cx="6404882" cy="43801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929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BF63B1-7C9C-4A89-8516-A4D9AC6EE9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7" t="4881" r="3276" b="2678"/>
          <a:stretch/>
        </p:blipFill>
        <p:spPr>
          <a:xfrm>
            <a:off x="175533" y="218962"/>
            <a:ext cx="6919232" cy="4373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C3933B-D25C-4E56-8434-52647AB52272}"/>
              </a:ext>
            </a:extLst>
          </p:cNvPr>
          <p:cNvSpPr/>
          <p:nvPr/>
        </p:nvSpPr>
        <p:spPr>
          <a:xfrm>
            <a:off x="7345164" y="825579"/>
            <a:ext cx="459682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Book Antiqua" panose="02040602050305030304" pitchFamily="18" charset="0"/>
              </a:rPr>
              <a:t>Награды:</a:t>
            </a:r>
          </a:p>
          <a:p>
            <a:pPr algn="just"/>
            <a:endParaRPr lang="ru-RU" sz="1600" dirty="0">
              <a:latin typeface="Book Antiqua" panose="02040602050305030304" pitchFamily="18" charset="0"/>
            </a:endParaRP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Герой Советского Союза (02.11.1938г.) 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Герой Социалистического Труда (06.01.1986г.)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Два Ордена Ленина (1938г., 1986г.)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Два Ордена Отечественной войны 1-й степени (1945г., 1985г.)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Орден Октябрьской Революции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Орден Трудового Красного Знамени (1936г.)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Орден Красной Звезды (1937г.)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Медали: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Медаль «Партизану Отечественной войны» 1-й степени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Медаль «За победу над Германией в Великой Отечественной войне 1941—1945гг.»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Юбилейная медаль «Двадцать лет Победы в Великой Отечественной войне 1941—1945гг.»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Юбилейная медаль «Тридцать лет Победы в Великой Отечественной войне 1941—1945гг.»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Юбилейная медаль «Сорок лет Победы в Великой Отечественной войне 1941—1945гг.»</a:t>
            </a:r>
          </a:p>
          <a:p>
            <a:pPr algn="just"/>
            <a:r>
              <a:rPr lang="ru-RU" sz="1600" dirty="0">
                <a:latin typeface="Book Antiqua" panose="02040602050305030304" pitchFamily="18" charset="0"/>
              </a:rPr>
              <a:t>- Почётный гражданин города Пенза (1965г.).</a:t>
            </a:r>
            <a:endParaRPr lang="ru-BY" sz="16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326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Валентина Степановна Гризодубова">
            <a:extLst>
              <a:ext uri="{FF2B5EF4-FFF2-40B4-BE49-F238E27FC236}">
                <a16:creationId xmlns:a16="http://schemas.microsoft.com/office/drawing/2014/main" id="{64DDA8B1-5EEA-4441-BB6A-F041F1E6D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5" y="330653"/>
            <a:ext cx="5215550" cy="61966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1FF750-91B3-4430-B7F1-BFBAE29A3E5F}"/>
              </a:ext>
            </a:extLst>
          </p:cNvPr>
          <p:cNvSpPr txBox="1"/>
          <p:nvPr/>
        </p:nvSpPr>
        <p:spPr>
          <a:xfrm>
            <a:off x="5108121" y="6158014"/>
            <a:ext cx="5931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ookman Old Style" panose="02050604050505020204" pitchFamily="18" charset="0"/>
              </a:rPr>
              <a:t> Первая женщина командир авиаполка</a:t>
            </a:r>
            <a:endParaRPr lang="ru-BY" dirty="0">
              <a:latin typeface="Bookman Old Style" panose="020506040505050202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DDB125-8F84-4128-B61E-0277FABC7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604" y="330653"/>
            <a:ext cx="4687660" cy="4687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2489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9C935E-8E79-4463-96E6-394300039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1D3FCC-0226-428B-AF1D-747A7EE634EC}"/>
              </a:ext>
            </a:extLst>
          </p:cNvPr>
          <p:cNvSpPr txBox="1"/>
          <p:nvPr/>
        </p:nvSpPr>
        <p:spPr>
          <a:xfrm>
            <a:off x="685800" y="680346"/>
            <a:ext cx="10797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Мирного неба вам над головой и счастливой жизни!</a:t>
            </a:r>
            <a:endParaRPr lang="ru-BY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106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CDFE4A-BD7D-4FDC-91ED-1824DD0BF79D}"/>
              </a:ext>
            </a:extLst>
          </p:cNvPr>
          <p:cNvSpPr txBox="1"/>
          <p:nvPr/>
        </p:nvSpPr>
        <p:spPr>
          <a:xfrm>
            <a:off x="4679497" y="893989"/>
            <a:ext cx="7821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Александр Петрович Мамкин (1916 – 1944)</a:t>
            </a:r>
            <a:endParaRPr lang="ru-BY" sz="28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Мамкин, Александр Петрович — Википедия">
            <a:extLst>
              <a:ext uri="{FF2B5EF4-FFF2-40B4-BE49-F238E27FC236}">
                <a16:creationId xmlns:a16="http://schemas.microsoft.com/office/drawing/2014/main" id="{7CC76036-F2E3-4552-91DE-E6FA23883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78" y="416379"/>
            <a:ext cx="4665663" cy="6066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8D5A61-B73C-47FF-B377-D5E2C7F92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125" y="2101274"/>
            <a:ext cx="6569529" cy="4381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620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65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83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478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31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6478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458</Words>
  <Application>Microsoft Office PowerPoint</Application>
  <PresentationFormat>Широкоэкранный</PresentationFormat>
  <Paragraphs>72</Paragraphs>
  <Slides>36</Slides>
  <Notes>18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6" baseType="lpstr">
      <vt:lpstr>Arial</vt:lpstr>
      <vt:lpstr>Arial Black</vt:lpstr>
      <vt:lpstr>Book Antiqua</vt:lpstr>
      <vt:lpstr>Bookman Old Style</vt:lpstr>
      <vt:lpstr>Calibri</vt:lpstr>
      <vt:lpstr>Calibri Light</vt:lpstr>
      <vt:lpstr>Cambria Math</vt:lpstr>
      <vt:lpstr>Constantia</vt:lpstr>
      <vt:lpstr>Gabriola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В. Василевич</dc:creator>
  <cp:lastModifiedBy>Сергей В. Василевич</cp:lastModifiedBy>
  <cp:revision>44</cp:revision>
  <dcterms:created xsi:type="dcterms:W3CDTF">2024-08-13T13:23:08Z</dcterms:created>
  <dcterms:modified xsi:type="dcterms:W3CDTF">2024-09-09T11:04:15Z</dcterms:modified>
</cp:coreProperties>
</file>