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6" r:id="rId3"/>
  </p:sldMasterIdLst>
  <p:sldIdLst>
    <p:sldId id="256" r:id="rId4"/>
    <p:sldId id="276" r:id="rId5"/>
    <p:sldId id="278" r:id="rId6"/>
    <p:sldId id="262" r:id="rId7"/>
    <p:sldId id="287" r:id="rId8"/>
    <p:sldId id="286" r:id="rId9"/>
    <p:sldId id="263" r:id="rId10"/>
    <p:sldId id="272" r:id="rId11"/>
    <p:sldId id="280" r:id="rId12"/>
    <p:sldId id="288" r:id="rId13"/>
    <p:sldId id="291" r:id="rId14"/>
    <p:sldId id="289" r:id="rId15"/>
    <p:sldId id="266" r:id="rId16"/>
    <p:sldId id="268" r:id="rId17"/>
    <p:sldId id="284" r:id="rId18"/>
    <p:sldId id="257" r:id="rId19"/>
    <p:sldId id="260" r:id="rId20"/>
    <p:sldId id="269" r:id="rId21"/>
    <p:sldId id="271" r:id="rId22"/>
    <p:sldId id="270" r:id="rId23"/>
    <p:sldId id="29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FF0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6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074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716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329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927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459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482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401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403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686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217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326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186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434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628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676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980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136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138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979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180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846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254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507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40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openxmlformats.org/officeDocument/2006/relationships/image" Target="../media/image27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39.jpeg"/><Relationship Id="rId4" Type="http://schemas.openxmlformats.org/officeDocument/2006/relationships/image" Target="../media/image38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59219" y="2419430"/>
            <a:ext cx="4425561" cy="2257167"/>
          </a:xfrm>
        </p:spPr>
        <p:txBody>
          <a:bodyPr>
            <a:normAutofit fontScale="90000"/>
          </a:bodyPr>
          <a:lstStyle/>
          <a:p>
            <a:r>
              <a:rPr lang="ru-RU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egoe Print" panose="02000600000000000000" pitchFamily="2" charset="0"/>
              </a:rPr>
              <a:t>С началом учебного года!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F93F5CD-0B08-4FAD-B4FF-2B2B107B0694}"/>
              </a:ext>
            </a:extLst>
          </p:cNvPr>
          <p:cNvSpPr/>
          <p:nvPr/>
        </p:nvSpPr>
        <p:spPr>
          <a:xfrm>
            <a:off x="7723757" y="6130147"/>
            <a:ext cx="1537600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latin typeface="Segoe Print" panose="02000600000000000000" pitchFamily="2" charset="0"/>
              </a:rPr>
              <a:t>Подготовила:</a:t>
            </a:r>
          </a:p>
          <a:p>
            <a:pPr algn="ctr"/>
            <a:r>
              <a:rPr lang="ru-RU" sz="1400" b="1" dirty="0">
                <a:latin typeface="Segoe Print" panose="02000600000000000000" pitchFamily="2" charset="0"/>
              </a:rPr>
              <a:t>Реут Анна</a:t>
            </a:r>
          </a:p>
          <a:p>
            <a:endParaRPr lang="ru-BY" dirty="0"/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3ACAB0-657A-4BA8-9024-E71F0290DB34}"/>
              </a:ext>
            </a:extLst>
          </p:cNvPr>
          <p:cNvSpPr/>
          <p:nvPr/>
        </p:nvSpPr>
        <p:spPr>
          <a:xfrm>
            <a:off x="3506582" y="2718701"/>
            <a:ext cx="2555508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base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Традиции Дня </a:t>
            </a:r>
          </a:p>
          <a:p>
            <a:pPr algn="ctr" fontAlgn="base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знаний</a:t>
            </a:r>
            <a:endParaRPr lang="ru-RU" sz="2400" b="1" i="0" dirty="0">
              <a:solidFill>
                <a:schemeClr val="accent1">
                  <a:lumMod val="50000"/>
                </a:schemeClr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0452C8E-C1B2-48B4-A479-67E270B522D6}"/>
              </a:ext>
            </a:extLst>
          </p:cNvPr>
          <p:cNvSpPr/>
          <p:nvPr/>
        </p:nvSpPr>
        <p:spPr>
          <a:xfrm>
            <a:off x="230603" y="237688"/>
            <a:ext cx="2710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Праздничная линейка</a:t>
            </a:r>
            <a:endParaRPr lang="ru-RU" b="1" i="0" dirty="0">
              <a:solidFill>
                <a:schemeClr val="accent1">
                  <a:lumMod val="50000"/>
                </a:schemeClr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A058721-5673-4D5B-9A19-CF305F1BBA84}"/>
              </a:ext>
            </a:extLst>
          </p:cNvPr>
          <p:cNvSpPr/>
          <p:nvPr/>
        </p:nvSpPr>
        <p:spPr>
          <a:xfrm>
            <a:off x="3681309" y="151045"/>
            <a:ext cx="2206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Нарядная форма</a:t>
            </a:r>
            <a:endParaRPr lang="ru-RU" b="1" i="0" dirty="0">
              <a:solidFill>
                <a:schemeClr val="accent1">
                  <a:lumMod val="50000"/>
                </a:schemeClr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EEF2192-687B-406D-8051-0A5CBBEB99BB}"/>
              </a:ext>
            </a:extLst>
          </p:cNvPr>
          <p:cNvSpPr/>
          <p:nvPr/>
        </p:nvSpPr>
        <p:spPr>
          <a:xfrm>
            <a:off x="3784031" y="6269103"/>
            <a:ext cx="1847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Поздравления</a:t>
            </a:r>
            <a:endParaRPr lang="ru-RU" b="1" i="0" dirty="0">
              <a:solidFill>
                <a:schemeClr val="accent1">
                  <a:lumMod val="50000"/>
                </a:schemeClr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DC44499-8E2E-4A45-B32F-C3EF05443C39}"/>
              </a:ext>
            </a:extLst>
          </p:cNvPr>
          <p:cNvSpPr/>
          <p:nvPr/>
        </p:nvSpPr>
        <p:spPr>
          <a:xfrm>
            <a:off x="173491" y="3542982"/>
            <a:ext cx="3203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Концерт ко Дню знаний</a:t>
            </a:r>
            <a:endParaRPr lang="ru-RU" b="1" i="0" dirty="0">
              <a:solidFill>
                <a:schemeClr val="accent1">
                  <a:lumMod val="50000"/>
                </a:schemeClr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371788E-04F0-4D91-958C-EB5085878D30}"/>
              </a:ext>
            </a:extLst>
          </p:cNvPr>
          <p:cNvSpPr/>
          <p:nvPr/>
        </p:nvSpPr>
        <p:spPr>
          <a:xfrm>
            <a:off x="6371344" y="2873991"/>
            <a:ext cx="25880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Поход в кафе, парк или развлекательный центр</a:t>
            </a:r>
            <a:endParaRPr lang="ru-RU" b="1" i="0" dirty="0">
              <a:solidFill>
                <a:schemeClr val="accent1">
                  <a:lumMod val="50000"/>
                </a:schemeClr>
              </a:solidFill>
              <a:effectLst/>
              <a:latin typeface="Segoe Print" panose="02000600000000000000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6927C8-FEB8-4763-8B8A-F50EAF88D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261" y="4074320"/>
            <a:ext cx="3024578" cy="2007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1F2D41-CDE7-43B3-827E-C20D6B2B5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881">
            <a:off x="796922" y="759420"/>
            <a:ext cx="2088931" cy="2260990"/>
          </a:xfrm>
          <a:prstGeom prst="rect">
            <a:avLst/>
          </a:prstGeom>
        </p:spPr>
      </p:pic>
      <p:pic>
        <p:nvPicPr>
          <p:cNvPr id="6146" name="Picture 2" descr="https://bgaa.by/sites/default/files/2020-09/dsc_0276.jpg">
            <a:extLst>
              <a:ext uri="{FF2B5EF4-FFF2-40B4-BE49-F238E27FC236}">
                <a16:creationId xmlns:a16="http://schemas.microsoft.com/office/drawing/2014/main" id="{36E2491F-89C8-4608-B1C7-9D2F62CA5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5" y="4074320"/>
            <a:ext cx="2870472" cy="19405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bgaa.by/sites/default/files/2020-09/dsc_0012_0.jpg">
            <a:extLst>
              <a:ext uri="{FF2B5EF4-FFF2-40B4-BE49-F238E27FC236}">
                <a16:creationId xmlns:a16="http://schemas.microsoft.com/office/drawing/2014/main" id="{C410372B-933E-4725-8472-54A4447FE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116" y="588897"/>
            <a:ext cx="2799723" cy="19677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1place.su/ru/blog/wp-content/uploads/2019/08/post93.jpg">
            <a:extLst>
              <a:ext uri="{FF2B5EF4-FFF2-40B4-BE49-F238E27FC236}">
                <a16:creationId xmlns:a16="http://schemas.microsoft.com/office/drawing/2014/main" id="{2E985041-BF3F-4B1D-B881-7C2F5B607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288" y="4446165"/>
            <a:ext cx="2844117" cy="1635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im0-tub-by.yandex.net/i?id=77205b2890838742300cb1b54f282745-l&amp;n=13">
            <a:extLst>
              <a:ext uri="{FF2B5EF4-FFF2-40B4-BE49-F238E27FC236}">
                <a16:creationId xmlns:a16="http://schemas.microsoft.com/office/drawing/2014/main" id="{AEACF84D-B169-4187-823B-8AD21440B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468" y="237689"/>
            <a:ext cx="2649869" cy="2242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329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06B4541-CCD2-4511-A3B5-4CD076226D15}"/>
              </a:ext>
            </a:extLst>
          </p:cNvPr>
          <p:cNvSpPr/>
          <p:nvPr/>
        </p:nvSpPr>
        <p:spPr>
          <a:xfrm>
            <a:off x="243282" y="5274145"/>
            <a:ext cx="57967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В средних специальных и высших учебных заведениях, как правило, обходится без линеек, но торжественность момента от этого вовсе не уменьшается.</a:t>
            </a:r>
            <a:endParaRPr lang="ru-BY" sz="2000" b="1" dirty="0">
              <a:solidFill>
                <a:schemeClr val="accent1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3" name="Picture 4" descr="https://bgaa.by/sites/default/files/2020-09/dsc_0013_0.jpg">
            <a:extLst>
              <a:ext uri="{FF2B5EF4-FFF2-40B4-BE49-F238E27FC236}">
                <a16:creationId xmlns:a16="http://schemas.microsoft.com/office/drawing/2014/main" id="{1B275D4D-DE2F-4CA3-8C9F-3C8A34768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64" y="746620"/>
            <a:ext cx="7432646" cy="4102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A30340-4B43-4DC0-B24C-EEDC8B93A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8" y="6715105"/>
            <a:ext cx="1505160" cy="1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24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E5B6E16-EDDB-4370-A17A-C2AAF35B14E1}"/>
              </a:ext>
            </a:extLst>
          </p:cNvPr>
          <p:cNvSpPr/>
          <p:nvPr/>
        </p:nvSpPr>
        <p:spPr>
          <a:xfrm>
            <a:off x="810007" y="191723"/>
            <a:ext cx="752398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1 сентября- поистине важный праздник, день признания важности и ценности образования и просвещения, чествование науки и технологий, интеллектуальной мощи человечества.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C74361E-E4CF-4E20-9EAF-68C8FD841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72" y="1654818"/>
            <a:ext cx="8187655" cy="5010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5476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94808" y="760805"/>
            <a:ext cx="7554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Образование то, что остается после того, когда забывается все, чему учили.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А. Эйнштейн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3134CD-211E-4B87-B9B1-7B3EC9252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82" y="2229869"/>
            <a:ext cx="5762518" cy="4095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074537-BCFE-4755-8FD3-EC11E184B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591" y="603055"/>
            <a:ext cx="8932991" cy="42938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65BE37-989E-4290-80E2-59A613D69D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76" y="6706574"/>
            <a:ext cx="1505160" cy="1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183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1003" y="2777346"/>
            <a:ext cx="88859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Без сомнения, 1 сентября для каждого первокурсника - событие особенное. Этот день становится важной точкой отсчёта в уже по-настоящему взрослой и самостоятельной жизни. День, когда недавние школьники и абитуриенты вступают в теперь уже родные стены своей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Alma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Mater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5969">
            <a:off x="579802" y="2814306"/>
            <a:ext cx="5574084" cy="35627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5282">
            <a:off x="5456115" y="4529453"/>
            <a:ext cx="2823240" cy="19355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42AE8E-48E1-44C6-918D-EDF547135F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82" y="174962"/>
            <a:ext cx="3694836" cy="2499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https://bgaa.by/sites/default/files/2020-09/dsc_0018_0.jpg">
            <a:extLst>
              <a:ext uri="{FF2B5EF4-FFF2-40B4-BE49-F238E27FC236}">
                <a16:creationId xmlns:a16="http://schemas.microsoft.com/office/drawing/2014/main" id="{19223C92-749C-4DDF-A9C1-63FFCD140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836" y="174962"/>
            <a:ext cx="3630869" cy="2411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56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A9C4349-0532-44A2-908F-B72BB84C3E4E}"/>
              </a:ext>
            </a:extLst>
          </p:cNvPr>
          <p:cNvSpPr/>
          <p:nvPr/>
        </p:nvSpPr>
        <p:spPr>
          <a:xfrm>
            <a:off x="3790026" y="360206"/>
            <a:ext cx="469963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И сразу главный совет: осознайте, что вуз не школа! Твой диплом – твои проблемы. Практические занятия, лабораторные, курсовые, дипломные работы, студенческая жизнь с ее радостями и заботами – все на совести самого первокурсника! Ты взрослый. Никто бегать, упрашивать что-то делать не станет, вытягивать за уши тоже. Не хочешь – как хочешь. Много не хочешь – привет отчислению.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F48030-1129-4CCF-8A03-BCEAB652E2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9609">
            <a:off x="3891784" y="4555146"/>
            <a:ext cx="2440150" cy="11756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263E52-C455-415B-B1B6-E095F7772E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31" y="3215447"/>
            <a:ext cx="2866555" cy="28665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4" descr="https://sun9-30.userapi.com/c846218/v846218726/bcf77/hhah3bm6uVQ.jpg">
            <a:extLst>
              <a:ext uri="{FF2B5EF4-FFF2-40B4-BE49-F238E27FC236}">
                <a16:creationId xmlns:a16="http://schemas.microsoft.com/office/drawing/2014/main" id="{DC6AAA7E-6CBB-4E32-A492-FAABFFCB0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31" y="906011"/>
            <a:ext cx="3101900" cy="17113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4D73B5-D974-4892-A924-7A52609E04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32" y="6711560"/>
            <a:ext cx="1505160" cy="1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16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6736" y="33893"/>
            <a:ext cx="7886700" cy="795801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Чек-лист для  первокурсников </a:t>
            </a:r>
          </a:p>
        </p:txBody>
      </p:sp>
      <p:grpSp>
        <p:nvGrpSpPr>
          <p:cNvPr id="78" name="Group 2"/>
          <p:cNvGrpSpPr>
            <a:grpSpLocks/>
          </p:cNvGrpSpPr>
          <p:nvPr/>
        </p:nvGrpSpPr>
        <p:grpSpPr bwMode="auto">
          <a:xfrm>
            <a:off x="1023565" y="4167949"/>
            <a:ext cx="7613651" cy="568325"/>
            <a:chOff x="1248" y="1440"/>
            <a:chExt cx="4796" cy="358"/>
          </a:xfrm>
        </p:grpSpPr>
        <p:sp>
          <p:nvSpPr>
            <p:cNvPr id="79" name="Line 3"/>
            <p:cNvSpPr>
              <a:spLocks noChangeShapeType="1"/>
            </p:cNvSpPr>
            <p:nvPr/>
          </p:nvSpPr>
          <p:spPr bwMode="gray">
            <a:xfrm>
              <a:off x="1440" y="1790"/>
              <a:ext cx="4604" cy="8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0" name="Rectangle 4"/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  <a:contourClr>
                <a:srgbClr val="FF7C8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81" name="Text Box 5"/>
            <p:cNvSpPr txBox="1">
              <a:spLocks noChangeArrowheads="1"/>
            </p:cNvSpPr>
            <p:nvPr/>
          </p:nvSpPr>
          <p:spPr bwMode="gray">
            <a:xfrm>
              <a:off x="2256" y="1482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82" name="Text Box 6"/>
            <p:cNvSpPr txBox="1">
              <a:spLocks noChangeArrowheads="1"/>
            </p:cNvSpPr>
            <p:nvPr/>
          </p:nvSpPr>
          <p:spPr bwMode="gray">
            <a:xfrm>
              <a:off x="1296" y="14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4</a:t>
              </a:r>
            </a:p>
          </p:txBody>
        </p:sp>
      </p:grpSp>
      <p:grpSp>
        <p:nvGrpSpPr>
          <p:cNvPr id="83" name="Group 7"/>
          <p:cNvGrpSpPr>
            <a:grpSpLocks/>
          </p:cNvGrpSpPr>
          <p:nvPr/>
        </p:nvGrpSpPr>
        <p:grpSpPr bwMode="auto">
          <a:xfrm>
            <a:off x="1073111" y="1178250"/>
            <a:ext cx="7473950" cy="596900"/>
            <a:chOff x="1248" y="2030"/>
            <a:chExt cx="4708" cy="376"/>
          </a:xfrm>
        </p:grpSpPr>
        <p:sp>
          <p:nvSpPr>
            <p:cNvPr id="84" name="Line 8"/>
            <p:cNvSpPr>
              <a:spLocks noChangeShapeType="1"/>
            </p:cNvSpPr>
            <p:nvPr/>
          </p:nvSpPr>
          <p:spPr bwMode="gray">
            <a:xfrm flipV="1">
              <a:off x="1417" y="2399"/>
              <a:ext cx="4539" cy="7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5" name="Rectangle 9"/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  <a:contourClr>
                <a:srgbClr val="99CC0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86" name="Text Box 10"/>
            <p:cNvSpPr txBox="1">
              <a:spLocks noChangeArrowheads="1"/>
            </p:cNvSpPr>
            <p:nvPr/>
          </p:nvSpPr>
          <p:spPr bwMode="gray">
            <a:xfrm>
              <a:off x="2256" y="2072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87" name="Text Box 11"/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88" name="Group 12"/>
          <p:cNvGrpSpPr>
            <a:grpSpLocks/>
          </p:cNvGrpSpPr>
          <p:nvPr/>
        </p:nvGrpSpPr>
        <p:grpSpPr bwMode="auto">
          <a:xfrm>
            <a:off x="955303" y="2125489"/>
            <a:ext cx="7681913" cy="528638"/>
            <a:chOff x="1248" y="2640"/>
            <a:chExt cx="4839" cy="333"/>
          </a:xfrm>
        </p:grpSpPr>
        <p:sp>
          <p:nvSpPr>
            <p:cNvPr id="89" name="Line 13"/>
            <p:cNvSpPr>
              <a:spLocks noChangeShapeType="1"/>
            </p:cNvSpPr>
            <p:nvPr/>
          </p:nvSpPr>
          <p:spPr bwMode="gray">
            <a:xfrm flipV="1">
              <a:off x="1608" y="2936"/>
              <a:ext cx="4479" cy="3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0" name="Rectangle 14"/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  <a:contourClr>
                <a:srgbClr val="0066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91" name="Text Box 15"/>
            <p:cNvSpPr txBox="1">
              <a:spLocks noChangeArrowheads="1"/>
            </p:cNvSpPr>
            <p:nvPr/>
          </p:nvSpPr>
          <p:spPr bwMode="gray">
            <a:xfrm>
              <a:off x="2256" y="2682"/>
              <a:ext cx="11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92" name="Text Box 16"/>
            <p:cNvSpPr txBox="1">
              <a:spLocks noChangeArrowheads="1"/>
            </p:cNvSpPr>
            <p:nvPr/>
          </p:nvSpPr>
          <p:spPr bwMode="gray"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93" name="Group 17"/>
          <p:cNvGrpSpPr>
            <a:grpSpLocks/>
          </p:cNvGrpSpPr>
          <p:nvPr/>
        </p:nvGrpSpPr>
        <p:grpSpPr bwMode="auto">
          <a:xfrm>
            <a:off x="984545" y="3117568"/>
            <a:ext cx="8020051" cy="1503365"/>
            <a:chOff x="1214" y="3030"/>
            <a:chExt cx="5052" cy="947"/>
          </a:xfrm>
        </p:grpSpPr>
        <p:sp>
          <p:nvSpPr>
            <p:cNvPr id="94" name="Line 18"/>
            <p:cNvSpPr>
              <a:spLocks noChangeShapeType="1"/>
            </p:cNvSpPr>
            <p:nvPr/>
          </p:nvSpPr>
          <p:spPr bwMode="gray">
            <a:xfrm flipV="1">
              <a:off x="1526" y="3384"/>
              <a:ext cx="4461" cy="4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5" name="Rectangle 19"/>
            <p:cNvSpPr>
              <a:spLocks noChangeArrowheads="1"/>
            </p:cNvSpPr>
            <p:nvPr/>
          </p:nvSpPr>
          <p:spPr bwMode="gray">
            <a:xfrm rot="3419336">
              <a:off x="1227" y="3030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  <a:contourClr>
                <a:srgbClr val="FF9933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96" name="Text Box 20"/>
            <p:cNvSpPr txBox="1">
              <a:spLocks noChangeArrowheads="1"/>
            </p:cNvSpPr>
            <p:nvPr/>
          </p:nvSpPr>
          <p:spPr bwMode="gray">
            <a:xfrm>
              <a:off x="1835" y="3454"/>
              <a:ext cx="4431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accent1">
                      <a:lumMod val="50000"/>
                    </a:schemeClr>
                  </a:solidFill>
                  <a:latin typeface="Segoe Print" panose="02000600000000000000" pitchFamily="2" charset="0"/>
                </a:rPr>
                <a:t>Будьте активны, инициативны, вежливы и доброжелательны – вам вернется по-доброму. Помните, работа на зачетку начинается с 1 сентября.</a:t>
              </a:r>
              <a:endParaRPr lang="en-US" sz="1600" b="1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97" name="Text Box 21"/>
            <p:cNvSpPr txBox="1">
              <a:spLocks noChangeArrowheads="1"/>
            </p:cNvSpPr>
            <p:nvPr/>
          </p:nvSpPr>
          <p:spPr bwMode="gray">
            <a:xfrm>
              <a:off x="1303" y="3030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grpSp>
        <p:nvGrpSpPr>
          <p:cNvPr id="98" name="Group 22"/>
          <p:cNvGrpSpPr>
            <a:grpSpLocks/>
          </p:cNvGrpSpPr>
          <p:nvPr/>
        </p:nvGrpSpPr>
        <p:grpSpPr bwMode="auto">
          <a:xfrm>
            <a:off x="991816" y="4812474"/>
            <a:ext cx="7874002" cy="1631951"/>
            <a:chOff x="1190" y="2916"/>
            <a:chExt cx="4960" cy="1028"/>
          </a:xfrm>
        </p:grpSpPr>
        <p:sp>
          <p:nvSpPr>
            <p:cNvPr id="99" name="Line 23"/>
            <p:cNvSpPr>
              <a:spLocks noChangeShapeType="1"/>
            </p:cNvSpPr>
            <p:nvPr/>
          </p:nvSpPr>
          <p:spPr bwMode="gray">
            <a:xfrm>
              <a:off x="1467" y="3891"/>
              <a:ext cx="4542" cy="1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0" name="Rectangle 24"/>
            <p:cNvSpPr>
              <a:spLocks noChangeArrowheads="1"/>
            </p:cNvSpPr>
            <p:nvPr/>
          </p:nvSpPr>
          <p:spPr bwMode="gray">
            <a:xfrm rot="3419336">
              <a:off x="1203" y="35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0099"/>
                </a:gs>
                <a:gs pos="100000">
                  <a:srgbClr val="9900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  <a:contourClr>
                <a:srgbClr val="9900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101" name="Text Box 25"/>
            <p:cNvSpPr txBox="1">
              <a:spLocks noChangeArrowheads="1"/>
            </p:cNvSpPr>
            <p:nvPr/>
          </p:nvSpPr>
          <p:spPr bwMode="gray">
            <a:xfrm>
              <a:off x="1809" y="2916"/>
              <a:ext cx="4341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accent1">
                      <a:lumMod val="50000"/>
                    </a:schemeClr>
                  </a:solidFill>
                  <a:latin typeface="Segoe Print" panose="02000600000000000000" pitchFamily="2" charset="0"/>
                </a:rPr>
                <a:t>Познакомьтесь с максимальным количеством человек. И запомните их имена. Обращайтесь за помощью к старшекурсникам, благодаря общению с ними, старые конспекты вам достанутся по наследству. Подружитесь с теми, кто живет в общаге, даже если не живете там сами: студенческая жизнь заиграет яркими красками.</a:t>
              </a:r>
              <a:endParaRPr lang="en-US" sz="1600" b="1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endParaRPr>
            </a:p>
          </p:txBody>
        </p:sp>
        <p:sp>
          <p:nvSpPr>
            <p:cNvPr id="102" name="Text Box 26"/>
            <p:cNvSpPr txBox="1">
              <a:spLocks noChangeArrowheads="1"/>
            </p:cNvSpPr>
            <p:nvPr/>
          </p:nvSpPr>
          <p:spPr bwMode="gray">
            <a:xfrm>
              <a:off x="1286" y="3519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5</a:t>
              </a: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979444" y="783709"/>
            <a:ext cx="7075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Выясните и запомните, где находятся корпуса, библиотека, спортивный зал и время их посещения, ближайшие банкоматы или банки, магазины – пригодится.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79444" y="2815820"/>
            <a:ext cx="6229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Не стесняйтесь задавать вопросы. Больше вопросов – больше информации.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45583" y="1956701"/>
            <a:ext cx="69841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Не храпите на вводной лекции! Скучно, неинтересно? Овладейте навыками имитации интереса –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преподы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 оценят</a:t>
            </a:r>
            <a:r>
              <a:rPr lang="ru-RU" sz="1600" b="1" dirty="0">
                <a:solidFill>
                  <a:srgbClr val="000000"/>
                </a:solidFill>
                <a:latin typeface="Segoe Print" panose="02000600000000000000" pitchFamily="2" charset="0"/>
              </a:rPr>
              <a:t>.</a:t>
            </a:r>
            <a:endParaRPr lang="ru-RU" sz="1600" b="1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252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0176" y="2568010"/>
            <a:ext cx="65883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За годы предстоящей учебы нынешним первокурсникам предстоит многое:  овладеть новыми знаниями, обрести новых друзей, раскрыть свои умения и таланты.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61867" y="668690"/>
            <a:ext cx="24823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Вот такие простые правила помогут начать студенческую жизнь. </a:t>
            </a:r>
          </a:p>
        </p:txBody>
      </p:sp>
      <p:pic>
        <p:nvPicPr>
          <p:cNvPr id="2052" name="Picture 4" descr="БГА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090" y="3829255"/>
            <a:ext cx="3463987" cy="2225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БГА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55" y="2607682"/>
            <a:ext cx="2632635" cy="39662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217" y="592885"/>
            <a:ext cx="4549435" cy="171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586465-F5D5-403A-8EF4-17606F2BE0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3" y="6698609"/>
            <a:ext cx="1505160" cy="10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73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458" y="837900"/>
            <a:ext cx="45720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В новый учебный год вместе с библиотекой!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Знания и книги – понятия неразделимые.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147B72-2954-4664-B367-8B7A84E7E3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5" y="2961313"/>
            <a:ext cx="4835248" cy="3402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717B54-1249-4DA3-8391-F02DFB1F1A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52" y="2961313"/>
            <a:ext cx="4046413" cy="3402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B71FDF8-E24C-402D-B139-0CECFB918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52" y="125836"/>
            <a:ext cx="3910449" cy="2684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3652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4475" y="765314"/>
            <a:ext cx="86750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Ко Дню знаний в библиотеке БГАА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 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организована книжная выставка, где представлена справочно-информационная и учебная литература по различным отраслям знаний.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558E9D-30E2-4548-9442-51DA6E07F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5" y="1954635"/>
            <a:ext cx="5866034" cy="4446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418D84-DFF4-414D-9C34-4D52378A0D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9834">
            <a:off x="6481211" y="1888218"/>
            <a:ext cx="2024158" cy="2480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2ECA74-5334-41F1-9130-D9DA50F215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5" y="6715105"/>
            <a:ext cx="1505160" cy="1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06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ED4A5F4-7834-4BA1-96C7-0D18980D4AB9}"/>
              </a:ext>
            </a:extLst>
          </p:cNvPr>
          <p:cNvSpPr/>
          <p:nvPr/>
        </p:nvSpPr>
        <p:spPr>
          <a:xfrm>
            <a:off x="2661918" y="1348423"/>
            <a:ext cx="60436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32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  <a:cs typeface="Arial" panose="020B0604020202020204" pitchFamily="34" charset="0"/>
              </a:rPr>
              <a:t>1 сентября – День знаний</a:t>
            </a:r>
            <a:endParaRPr lang="ru-BY" sz="3200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egoe Print" panose="02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ttps://vzlet.org/sites/vzlet.org/files/2019-08/Software_Training.jpg">
            <a:extLst>
              <a:ext uri="{FF2B5EF4-FFF2-40B4-BE49-F238E27FC236}">
                <a16:creationId xmlns:a16="http://schemas.microsoft.com/office/drawing/2014/main" id="{51A9F815-92FC-434B-A45C-418DF92AC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18" y="1996578"/>
            <a:ext cx="4181642" cy="3951215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38D4D9-5C07-4588-9DB2-93F72EE62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9" y="6569613"/>
            <a:ext cx="1570151" cy="22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48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1507" y="224818"/>
            <a:ext cx="83890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44444"/>
                </a:solidFill>
                <a:latin typeface="Verdana" panose="020B0604030504040204" pitchFamily="34" charset="0"/>
              </a:rPr>
              <a:t> 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Библиотека БГАА поздравляет всех курсантов и сотрудников академии с Днем знаний и началом нового учебного года!</a:t>
            </a:r>
            <a:endParaRPr lang="ru-RU" sz="2400" b="1" i="0" dirty="0">
              <a:solidFill>
                <a:schemeClr val="accent1">
                  <a:lumMod val="50000"/>
                </a:schemeClr>
              </a:solidFill>
              <a:effectLst/>
              <a:latin typeface="Segoe Print" panose="02000600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" y="1256766"/>
            <a:ext cx="3019167" cy="246364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167C07-9159-4551-8F05-2970E2A0FC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129" y="1744911"/>
            <a:ext cx="5542787" cy="4171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C45C04-406A-4B87-B536-59CD2AF077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0" y="4253218"/>
            <a:ext cx="3228892" cy="2080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5633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29D5A84-B9DC-45E4-8C2A-BADAC7B41207}"/>
              </a:ext>
            </a:extLst>
          </p:cNvPr>
          <p:cNvSpPr/>
          <p:nvPr/>
        </p:nvSpPr>
        <p:spPr>
          <a:xfrm>
            <a:off x="2659310" y="1031845"/>
            <a:ext cx="60736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Остаётся пожелать отличного настроения, большого терпения и лёгких сессий!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В добрый путь!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973351-92B7-4EB5-B911-982C8BB88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492" y="2786324"/>
            <a:ext cx="4271015" cy="2859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9BEEA0-9501-4AE8-81C2-09024912E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91" y="6570645"/>
            <a:ext cx="1318482" cy="22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3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6C1FCEA-EB9E-44E9-A3C0-96690EFCE441}"/>
              </a:ext>
            </a:extLst>
          </p:cNvPr>
          <p:cNvSpPr/>
          <p:nvPr/>
        </p:nvSpPr>
        <p:spPr>
          <a:xfrm>
            <a:off x="1040235" y="798862"/>
            <a:ext cx="70635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Почему День знаний отмечают именно 1 сентября?</a:t>
            </a:r>
            <a:endParaRPr lang="ru-RU" sz="2800" b="1" i="0" dirty="0">
              <a:solidFill>
                <a:schemeClr val="accent1">
                  <a:lumMod val="50000"/>
                </a:schemeClr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75E49CF-0BF4-4272-AE4A-35A81FE9417F}"/>
              </a:ext>
            </a:extLst>
          </p:cNvPr>
          <p:cNvSpPr/>
          <p:nvPr/>
        </p:nvSpPr>
        <p:spPr>
          <a:xfrm>
            <a:off x="276836" y="1821670"/>
            <a:ext cx="84644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Еще в древние времена, когда только начали появляться первые школы, учебный год в них начинался после уборки урожая, ведь дети помогали родителям в этом нелёгком деле. А уж после того, как урожай был убран, можно было с чистой совестью взяться за получение новых знаний. Поэтому процесс обучения начинался поздней осенью, а то и в начале зимы.</a:t>
            </a:r>
            <a:endParaRPr lang="ru-BY" sz="2000" b="1" dirty="0">
              <a:solidFill>
                <a:schemeClr val="accent1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44632E-0E01-490E-8D3F-9EF939ABDC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81" y="3874704"/>
            <a:ext cx="2738337" cy="261518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77E18C9-8F9B-4D47-8E69-E80F1DB2E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20" y="6715105"/>
            <a:ext cx="1505160" cy="14289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958881C-487C-4DB5-BAA3-84D5260944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67618" y="4284892"/>
            <a:ext cx="2080470" cy="137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79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8419">
            <a:off x="6421624" y="4790746"/>
            <a:ext cx="2363260" cy="2363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16" y="209730"/>
            <a:ext cx="5819621" cy="19210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90073">
            <a:off x="7695583" y="3084679"/>
            <a:ext cx="967988" cy="9679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7018">
            <a:off x="4299675" y="5227453"/>
            <a:ext cx="1131556" cy="11315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62633">
            <a:off x="6844131" y="510003"/>
            <a:ext cx="1539952" cy="15399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29977">
            <a:off x="739413" y="5035578"/>
            <a:ext cx="1691951" cy="169195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7A4FF74-E89D-4446-8291-0576F504610F}"/>
              </a:ext>
            </a:extLst>
          </p:cNvPr>
          <p:cNvSpPr/>
          <p:nvPr/>
        </p:nvSpPr>
        <p:spPr>
          <a:xfrm>
            <a:off x="768390" y="2538233"/>
            <a:ext cx="661055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Правда, это касалось только сельских жителей. В городах учебный год начинался, как правило, гораздо раньше —  в августе, так как там не было необходимости помогать взрослым в сельскохозяйственных работах..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9638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12F9B8F-9B14-49BB-808C-1947E05CF832}"/>
              </a:ext>
            </a:extLst>
          </p:cNvPr>
          <p:cNvSpPr/>
          <p:nvPr/>
        </p:nvSpPr>
        <p:spPr>
          <a:xfrm>
            <a:off x="629173" y="672378"/>
            <a:ext cx="791081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Точной даты начала учебного года не было вплоть до середины 30-х годов прошлого века. Только в 1935 году Советский народный комиссариат решил ввести единую дату начала учебного года и ней стало 1 сентября. Также была установлена продолжительность учебного года, а еще даты начала и окончания каникул.</a:t>
            </a:r>
            <a:endParaRPr lang="ru-BY" sz="2000" b="1" dirty="0">
              <a:solidFill>
                <a:schemeClr val="accent1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C9E9C3-C364-4EE4-898A-2D1B86165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28" y="2795672"/>
            <a:ext cx="5285063" cy="3514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97DD8F-6D00-4178-9B73-A5DE078E7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76" y="6711193"/>
            <a:ext cx="1505160" cy="838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8BF4C56-B908-46E9-A521-2BAF698281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65543">
            <a:off x="7003656" y="3164789"/>
            <a:ext cx="1937360" cy="175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3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127E974-E342-4244-9176-082A1265E02F}"/>
              </a:ext>
            </a:extLst>
          </p:cNvPr>
          <p:cNvSpPr/>
          <p:nvPr/>
        </p:nvSpPr>
        <p:spPr>
          <a:xfrm>
            <a:off x="188752" y="4410525"/>
            <a:ext cx="876649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Первый день осени был выбран неслучайно, ведь именно в этот день раньше отмечали Новый год. Сыграло роль также и то, что множество школ в то время было при церквях, поэтому даже когда Петр Первый перенес празднование Нового года на первое января, церковь не спешила менять традиции и дата начала учебы осталась прежней, да и продолжительные летние каникулы решили не переносить на зимний период.</a:t>
            </a:r>
            <a:endParaRPr lang="ru-BY" sz="2000" b="1" dirty="0">
              <a:solidFill>
                <a:schemeClr val="accent1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2050" name="Picture 2" descr="https://avatars.mds.yandex.net/get-zen_doc/108057/pub_5c58646c7bb2af00aac5f4a8_5c586556394f1500aae397c0/scale_1200">
            <a:extLst>
              <a:ext uri="{FF2B5EF4-FFF2-40B4-BE49-F238E27FC236}">
                <a16:creationId xmlns:a16="http://schemas.microsoft.com/office/drawing/2014/main" id="{B5C613CE-89E2-4F2A-A35B-9A339E326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711" y="200706"/>
            <a:ext cx="6266575" cy="4060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671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B2A32BD-B4F8-43AB-ADC5-2AA83DC62719}"/>
              </a:ext>
            </a:extLst>
          </p:cNvPr>
          <p:cNvSpPr/>
          <p:nvPr/>
        </p:nvSpPr>
        <p:spPr>
          <a:xfrm>
            <a:off x="597245" y="1012513"/>
            <a:ext cx="456472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Если говорить о том, когда 1 сентября стало официальным праздником, то случилось это не так давно. В 1984 году, когда указом День знаний был утвержден в государственном календаре.</a:t>
            </a:r>
            <a:endParaRPr lang="ru-BY" sz="2000" b="1" dirty="0">
              <a:solidFill>
                <a:schemeClr val="accent1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3076" name="Picture 4" descr="https://images.kinorium.com/movie/shot/55921/w1500_48987572.jpg">
            <a:extLst>
              <a:ext uri="{FF2B5EF4-FFF2-40B4-BE49-F238E27FC236}">
                <a16:creationId xmlns:a16="http://schemas.microsoft.com/office/drawing/2014/main" id="{9AA8B8DC-E95C-4610-A14A-8E86DC653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347" y="1541920"/>
            <a:ext cx="3095538" cy="2289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media.professionali.ru/processor/topics/original/2021/02/09/1.jpg">
            <a:extLst>
              <a:ext uri="{FF2B5EF4-FFF2-40B4-BE49-F238E27FC236}">
                <a16:creationId xmlns:a16="http://schemas.microsoft.com/office/drawing/2014/main" id="{D7BFD877-14AF-4BE3-B8AE-29E661B6B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59" y="3404865"/>
            <a:ext cx="5239098" cy="3007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A46791-A893-43FF-B6E3-003B8587E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87" y="6704619"/>
            <a:ext cx="1505160" cy="1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354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A6CF87F-F2A6-4663-A3DD-61DD23A99B3A}"/>
              </a:ext>
            </a:extLst>
          </p:cNvPr>
          <p:cNvSpPr/>
          <p:nvPr/>
        </p:nvSpPr>
        <p:spPr>
          <a:xfrm>
            <a:off x="524312" y="142613"/>
            <a:ext cx="75375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Этот день стал государственным праздником не только в Республике Беларусь, но и во многих странах мира. Тяга к знаниям и желание познавать объединяют всех людей на Земле независимо от их национальности, цвета кожи, вероисповедания, пола и возраста.</a:t>
            </a:r>
            <a:endParaRPr lang="ru-BY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CC9E73-30AA-4C41-848E-75B332A84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90" y="2176881"/>
            <a:ext cx="8061820" cy="4538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0124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3878BB6-EE86-45F2-A6B4-1BD076583C8C}"/>
              </a:ext>
            </a:extLst>
          </p:cNvPr>
          <p:cNvSpPr/>
          <p:nvPr/>
        </p:nvSpPr>
        <p:spPr>
          <a:xfrm>
            <a:off x="5268286" y="949377"/>
            <a:ext cx="306617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Segoe Print" panose="02000600000000000000" pitchFamily="2" charset="0"/>
              </a:rPr>
              <a:t>Поскольку первое сентября давно вошло в нашу жизнь, с этим днем связано множество традиций. Среди них есть такие, которых придерживаются во всех учебных заведениях.</a:t>
            </a:r>
            <a:endParaRPr lang="ru-BY" sz="2000" b="1" dirty="0">
              <a:solidFill>
                <a:schemeClr val="accent1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4098" name="Picture 2" descr="News Image">
            <a:extLst>
              <a:ext uri="{FF2B5EF4-FFF2-40B4-BE49-F238E27FC236}">
                <a16:creationId xmlns:a16="http://schemas.microsoft.com/office/drawing/2014/main" id="{712B9F8E-C113-4D3E-B6C5-7E02E21C7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38" y="3600749"/>
            <a:ext cx="4739780" cy="2853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11.stc.all.kpcdn.net/share/i/12/9825592/wr-960.jpg">
            <a:extLst>
              <a:ext uri="{FF2B5EF4-FFF2-40B4-BE49-F238E27FC236}">
                <a16:creationId xmlns:a16="http://schemas.microsoft.com/office/drawing/2014/main" id="{F1DFE995-FA0E-455A-BCDD-5D71D5615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10" y="662730"/>
            <a:ext cx="4253821" cy="2853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9CB60D-5406-4EFA-9DBB-3B719C5C70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76" y="6694416"/>
            <a:ext cx="1505160" cy="15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27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10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D3B05"/>
      </a:hlink>
      <a:folHlink>
        <a:srgbClr val="D99694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Другая 10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D3B05"/>
      </a:hlink>
      <a:folHlink>
        <a:srgbClr val="D99694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1683</TotalTime>
  <Words>613</Words>
  <Application>Microsoft Office PowerPoint</Application>
  <PresentationFormat>Экран (4:3)</PresentationFormat>
  <Paragraphs>42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Segoe Print</vt:lpstr>
      <vt:lpstr>Times New Roman</vt:lpstr>
      <vt:lpstr>Verdana</vt:lpstr>
      <vt:lpstr>Тема Office</vt:lpstr>
      <vt:lpstr>2_Тема Office</vt:lpstr>
      <vt:lpstr>1_Тема Office</vt:lpstr>
      <vt:lpstr>С началом учебного года!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Чек-лист для  первокурсников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Анна М. Реут</cp:lastModifiedBy>
  <cp:revision>100</cp:revision>
  <dcterms:created xsi:type="dcterms:W3CDTF">2014-11-21T11:00:06Z</dcterms:created>
  <dcterms:modified xsi:type="dcterms:W3CDTF">2021-08-30T08:27:57Z</dcterms:modified>
</cp:coreProperties>
</file>