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0" r:id="rId3"/>
    <p:sldMasterId id="2147483702" r:id="rId4"/>
  </p:sldMasterIdLst>
  <p:notesMasterIdLst>
    <p:notesMasterId r:id="rId33"/>
  </p:notesMasterIdLst>
  <p:sldIdLst>
    <p:sldId id="256" r:id="rId5"/>
    <p:sldId id="260" r:id="rId6"/>
    <p:sldId id="258" r:id="rId7"/>
    <p:sldId id="263" r:id="rId8"/>
    <p:sldId id="268" r:id="rId9"/>
    <p:sldId id="264" r:id="rId10"/>
    <p:sldId id="269" r:id="rId11"/>
    <p:sldId id="283" r:id="rId12"/>
    <p:sldId id="265" r:id="rId13"/>
    <p:sldId id="270" r:id="rId14"/>
    <p:sldId id="266" r:id="rId15"/>
    <p:sldId id="285" r:id="rId16"/>
    <p:sldId id="280" r:id="rId17"/>
    <p:sldId id="282" r:id="rId18"/>
    <p:sldId id="271" r:id="rId19"/>
    <p:sldId id="286" r:id="rId20"/>
    <p:sldId id="267" r:id="rId21"/>
    <p:sldId id="279" r:id="rId22"/>
    <p:sldId id="275" r:id="rId23"/>
    <p:sldId id="272" r:id="rId24"/>
    <p:sldId id="276" r:id="rId25"/>
    <p:sldId id="273" r:id="rId26"/>
    <p:sldId id="284" r:id="rId27"/>
    <p:sldId id="277" r:id="rId28"/>
    <p:sldId id="274" r:id="rId29"/>
    <p:sldId id="278" r:id="rId30"/>
    <p:sldId id="287" r:id="rId31"/>
    <p:sldId id="26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5B9E0"/>
    <a:srgbClr val="37E97F"/>
    <a:srgbClr val="FF3300"/>
    <a:srgbClr val="FF0000"/>
    <a:srgbClr val="FFCC99"/>
    <a:srgbClr val="FFCCFF"/>
    <a:srgbClr val="FFFF00"/>
    <a:srgbClr val="000000"/>
    <a:srgbClr val="F7C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88B66-2FD7-461B-8542-A60CAD3B11E7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555FB-970A-4A10-B72F-443683318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3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7200" b="1" cap="none" spc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5D98"/>
                </a:solidFill>
                <a:effectLst>
                  <a:outerShdw blurRad="50800" dist="38100" dir="18900000" algn="bl" rotWithShape="0">
                    <a:prstClr val="black">
                      <a:alpha val="76000"/>
                    </a:prstClr>
                  </a:outerShdw>
                </a:effectLst>
                <a:latin typeface="Monotype Corsiva" panose="03010101010201010101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5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7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7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Букет тюльпанов\Buket_tyulpa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5517232"/>
            <a:ext cx="4868492" cy="7200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67770" y="6265092"/>
            <a:ext cx="4427984" cy="5929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06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0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2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5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7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4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6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45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8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4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3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4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187AD-B0CA-4E99-8654-899D6CFD5AE7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59010-2E69-4AE6-B99E-82FE19BCD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6600">
            <a:solidFill>
              <a:srgbClr val="FF5D98"/>
            </a:solidFill>
            <a:prstDash val="solid"/>
          </a:ln>
          <a:solidFill>
            <a:srgbClr val="FF5D98"/>
          </a:solidFill>
          <a:effectLst>
            <a:outerShdw blurRad="50800" dist="38100" dir="18900000" algn="bl" rotWithShape="0">
              <a:prstClr val="black">
                <a:alpha val="41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Букет тюльпанов\Buket_tylpanov_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195513" y="274638"/>
            <a:ext cx="6697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268538" y="1600200"/>
            <a:ext cx="6624637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107950" y="6581775"/>
            <a:ext cx="1319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smtClean="0">
                <a:solidFill>
                  <a:srgbClr val="92D050"/>
                </a:solidFill>
              </a:rPr>
              <a:t>ProPowerPoint.Ru</a:t>
            </a:r>
            <a:endParaRPr lang="ru-RU" sz="120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7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47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2021/3/2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47"/>
            <a:ext cx="3086382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47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0"/>
            <a:ext cx="7886418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747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2021/3/2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747"/>
            <a:ext cx="3086382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747"/>
            <a:ext cx="205683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0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0914"/>
            <a:ext cx="7772400" cy="2387600"/>
          </a:xfrm>
        </p:spPr>
        <p:txBody>
          <a:bodyPr>
            <a:normAutofit/>
          </a:bodyPr>
          <a:lstStyle/>
          <a:p>
            <a:r>
              <a:rPr lang="ru-RU" sz="12000" dirty="0" smtClean="0"/>
              <a:t>8 марта</a:t>
            </a:r>
            <a:endParaRPr lang="en-US" sz="1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751" y="2819445"/>
            <a:ext cx="6858000" cy="1655762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7200" b="1" dirty="0">
                <a:ln>
                  <a:solidFill>
                    <a:srgbClr val="FF5D98"/>
                  </a:solidFill>
                </a:ln>
                <a:solidFill>
                  <a:srgbClr val="A828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</a:t>
            </a:r>
            <a:endParaRPr lang="ru-RU" sz="7200" b="1" dirty="0" smtClean="0">
              <a:ln>
                <a:solidFill>
                  <a:srgbClr val="FF5D98"/>
                </a:solidFill>
              </a:ln>
              <a:solidFill>
                <a:srgbClr val="A828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7200" b="1" dirty="0" smtClean="0">
                <a:ln>
                  <a:solidFill>
                    <a:srgbClr val="FF5D98"/>
                  </a:solidFill>
                </a:ln>
                <a:solidFill>
                  <a:srgbClr val="A828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</a:t>
            </a:r>
          </a:p>
          <a:p>
            <a:r>
              <a:rPr lang="ru-RU" sz="7200" b="1" dirty="0" smtClean="0">
                <a:ln>
                  <a:solidFill>
                    <a:srgbClr val="FF5D98"/>
                  </a:solidFill>
                </a:ln>
                <a:solidFill>
                  <a:srgbClr val="A828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</a:t>
            </a:r>
            <a:endParaRPr lang="en-US" sz="7200" b="1" dirty="0">
              <a:ln>
                <a:solidFill>
                  <a:srgbClr val="FF5D98"/>
                </a:solidFill>
              </a:ln>
              <a:solidFill>
                <a:srgbClr val="A828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B0303">
                  <a:alpha val="5098"/>
                </a:srgbClr>
              </a:clrFrom>
              <a:clrTo>
                <a:srgbClr val="0B030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2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41338" y="-41189"/>
            <a:ext cx="3276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И</a:t>
            </a:r>
            <a:r>
              <a:rPr lang="ru-RU" sz="3200" b="1" dirty="0" smtClean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нтересные </a:t>
            </a:r>
            <a:r>
              <a:rPr lang="ru-RU" sz="3200" b="1" dirty="0"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факты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5016" y="519439"/>
            <a:ext cx="8023653" cy="2215991"/>
          </a:xfrm>
          <a:prstGeom prst="rect">
            <a:avLst/>
          </a:prstGeom>
          <a:solidFill>
            <a:srgbClr val="FFB985">
              <a:alpha val="18039"/>
            </a:srgbClr>
          </a:solidFill>
          <a:effectLst>
            <a:softEdge rad="1270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Женский день впервые появился в древнем Риме. Посвящен он был матронам, то есть свободно рожденным женщинам, состоящим в браке. В этот день матроны получали от своих мужей подарки, были окружены любовью и вниманием. Рабыни тоже получали подарки. И кроме этого, хозяйка дома позволяла невольницам в этот день отдыхать. Облаченные в лучшие одежды, с благоухающими венками на головах, римлянки приходили в храм богини Весты - хранительницы домашнего очага.</a:t>
            </a:r>
          </a:p>
          <a:p>
            <a:endParaRPr lang="ru-RU" dirty="0"/>
          </a:p>
        </p:txBody>
      </p:sp>
      <p:pic>
        <p:nvPicPr>
          <p:cNvPr id="1026" name="Picture 2" descr="https://www.sb.by/upload/resize_cache/slam.image/iblock/9dc/855_2000_1/9dc4b3c43221c16ce069aa92f211b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0" y="2817484"/>
            <a:ext cx="6557319" cy="4040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79664" y="2661213"/>
            <a:ext cx="3479306" cy="4093428"/>
          </a:xfrm>
          <a:prstGeom prst="rect">
            <a:avLst/>
          </a:prstGeom>
          <a:solidFill>
            <a:srgbClr val="996600">
              <a:alpha val="14118"/>
            </a:srgbClr>
          </a:solidFill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В православном календаре существует христианский женский день - день жен-мироносиц, оставшихся верными Иисусу Христу и на Голгофе, и после его воскрешения. У многих народов есть, также, свои Дни Матери, приходящиеся на разные числа календаря.</a:t>
            </a:r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" y="2302862"/>
            <a:ext cx="5398716" cy="45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0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9676" y="5485024"/>
            <a:ext cx="3624648" cy="707886"/>
          </a:xfrm>
          <a:prstGeom prst="rect">
            <a:avLst/>
          </a:prstGeom>
          <a:solidFill>
            <a:srgbClr val="66FFFF">
              <a:alpha val="34118"/>
            </a:srgbClr>
          </a:solidFill>
          <a:effectLst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8 Марта отмечают более чем в 30 странах мира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25" y="2960642"/>
            <a:ext cx="3608173" cy="204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" y="2033282"/>
            <a:ext cx="2591726" cy="171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01" y="5007230"/>
            <a:ext cx="2672651" cy="1640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" y="4849854"/>
            <a:ext cx="2596276" cy="156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67" y="2627870"/>
            <a:ext cx="2595217" cy="181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96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519" y="64490"/>
            <a:ext cx="7895967" cy="1200329"/>
          </a:xfrm>
          <a:prstGeom prst="rect">
            <a:avLst/>
          </a:prstGeom>
          <a:solidFill>
            <a:srgbClr val="FF3300">
              <a:alpha val="12157"/>
            </a:srgbClr>
          </a:solidFill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Bahnschrift SemiBold Condensed" panose="020B0502040204020203" pitchFamily="34" charset="0"/>
              </a:rPr>
              <a:t>В Португалии и Румынии женщины </a:t>
            </a:r>
            <a:r>
              <a:rPr lang="ru-RU" dirty="0" smtClean="0">
                <a:latin typeface="Bahnschrift SemiBold Condensed" panose="020B0502040204020203" pitchFamily="34" charset="0"/>
              </a:rPr>
              <a:t>решили полностью отвоевать этот день у мужчин.</a:t>
            </a:r>
            <a:endParaRPr lang="ru-RU" dirty="0">
              <a:latin typeface="Bahnschrift SemiBold Condensed" panose="020B0502040204020203" pitchFamily="34" charset="0"/>
            </a:endParaRPr>
          </a:p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Они </a:t>
            </a:r>
            <a:r>
              <a:rPr lang="ru-RU" dirty="0">
                <a:latin typeface="Bahnschrift SemiBold Condensed" panose="020B0502040204020203" pitchFamily="34" charset="0"/>
              </a:rPr>
              <a:t>принимают подарки от мужчин и благодарят их </a:t>
            </a:r>
            <a:r>
              <a:rPr lang="ru-RU" dirty="0" smtClean="0">
                <a:latin typeface="Bahnschrift SemiBold Condensed" panose="020B0502040204020203" pitchFamily="34" charset="0"/>
              </a:rPr>
              <a:t>за </a:t>
            </a:r>
            <a:r>
              <a:rPr lang="ru-RU" dirty="0">
                <a:latin typeface="Bahnschrift SemiBold Condensed" panose="020B0502040204020203" pitchFamily="34" charset="0"/>
              </a:rPr>
              <a:t>пожелания, но провести вечер они предпочитают с подругами.</a:t>
            </a:r>
          </a:p>
          <a:p>
            <a:pPr algn="ctr"/>
            <a:r>
              <a:rPr lang="ru-RU" dirty="0">
                <a:latin typeface="Bahnschrift SemiBold Condensed" panose="020B0502040204020203" pitchFamily="34" charset="0"/>
              </a:rPr>
              <a:t>Поэтому они устраивают женские вечера </a:t>
            </a:r>
            <a:r>
              <a:rPr lang="ru-RU" dirty="0" smtClean="0">
                <a:latin typeface="Bahnschrift SemiBold Condensed" panose="020B0502040204020203" pitchFamily="34" charset="0"/>
              </a:rPr>
              <a:t>дома с угощениями </a:t>
            </a:r>
            <a:r>
              <a:rPr lang="ru-RU" dirty="0">
                <a:latin typeface="Bahnschrift SemiBold Condensed" panose="020B0502040204020203" pitchFamily="34" charset="0"/>
              </a:rPr>
              <a:t>или в пабах.</a:t>
            </a:r>
          </a:p>
        </p:txBody>
      </p:sp>
      <p:pic>
        <p:nvPicPr>
          <p:cNvPr id="4098" name="Picture 2" descr="http://i.mycdn.me/i?r=AzEPZsRbOZEKgBhR0XGMT1RkIBg9gFaVl6Tt9RD2UUei9K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9" y="4446425"/>
            <a:ext cx="2972250" cy="2185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rd2.ru/files/-/e65c419f65d793ba3e04c40d2e209f93/nevesty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99" y="1450529"/>
            <a:ext cx="4264705" cy="2843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858">
            <a:off x="3712106" y="4516266"/>
            <a:ext cx="3112358" cy="1867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3104">
            <a:off x="496886" y="2251170"/>
            <a:ext cx="2631883" cy="12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4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204" y="5599838"/>
            <a:ext cx="8439666" cy="1015663"/>
          </a:xfrm>
          <a:prstGeom prst="rect">
            <a:avLst/>
          </a:prstGeom>
          <a:solidFill>
            <a:srgbClr val="FF66CC">
              <a:alpha val="16078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Япония не отмечает День равноправия, но весь март посвящен в этой стране женщинам, например, 3 марта проводится традиционный Праздник кукол. Наряженные девочки готовят сладости, проводят кукольные выставки и получают подарки.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2314832"/>
            <a:ext cx="4670565" cy="313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314832"/>
            <a:ext cx="4152159" cy="313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05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7062" y="26712"/>
            <a:ext cx="5192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Традиции и обряды праздника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11177" y="5424492"/>
            <a:ext cx="7327229" cy="1323439"/>
          </a:xfrm>
          <a:prstGeom prst="rect">
            <a:avLst/>
          </a:prstGeom>
          <a:solidFill>
            <a:srgbClr val="FF66CC">
              <a:alpha val="23137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22222"/>
                </a:solidFill>
                <a:latin typeface="Bahnschrift SemiBold Condensed" panose="020B0502040204020203" pitchFamily="34" charset="0"/>
              </a:rPr>
              <a:t>В Международный женский день проводятся парады, конференции, выставки, посвященные правам женщин. Феминистические течения устраивают мероприятия, на которых освещают проблемы гендерного неравноправия в обществе, домашнего насилия, занижения заработной платы.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pic>
        <p:nvPicPr>
          <p:cNvPr id="7170" name="Picture 2" descr="https://avatars.mds.yandex.net/get-zen_doc/1671180/pub_5e9723c07599bd0de56c4051_5e9730c6466164491c0562bb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05" y="3156489"/>
            <a:ext cx="3558746" cy="2268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eterburg.center/sites/default/files/file008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91" y="439332"/>
            <a:ext cx="2840206" cy="1894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0-tub-ru.yandex.net/i?id=0af406661554695e10aa73ab981c1975&amp;ref=rim&amp;n=33&amp;w=200&amp;h=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2334222"/>
            <a:ext cx="2950439" cy="2268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kpfu.ru/portal/docs/F1490804186/IMG_27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58" y="716692"/>
            <a:ext cx="3522763" cy="2162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5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163" y="172994"/>
            <a:ext cx="7640594" cy="830997"/>
          </a:xfrm>
          <a:prstGeom prst="rect">
            <a:avLst/>
          </a:prstGeom>
          <a:solidFill>
            <a:schemeClr val="accent1">
              <a:lumMod val="60000"/>
              <a:lumOff val="40000"/>
              <a:alpha val="2902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Концерты, праздничные фестивали </a:t>
            </a:r>
            <a:r>
              <a:rPr lang="ru-RU" sz="2400" dirty="0" smtClean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на улицах и в </a:t>
            </a:r>
            <a:r>
              <a:rPr lang="ru-RU" sz="24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торговых </a:t>
            </a:r>
            <a:r>
              <a:rPr lang="ru-RU" sz="2400" dirty="0" smtClean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центрах проходят во всех городах Беларуси в честь праздника.</a:t>
            </a:r>
            <a:endParaRPr lang="ru-RU" sz="2400" dirty="0"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4" y="3929447"/>
            <a:ext cx="6281350" cy="285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img.tyt.by/n/zamirovskiy/0a/9/11_krasivyy_zabeg_20200308_zam_tutby_phs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05" y="1101288"/>
            <a:ext cx="3690552" cy="246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3" y="1101288"/>
            <a:ext cx="3645242" cy="246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59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529" y="5471117"/>
            <a:ext cx="8118389" cy="1200329"/>
          </a:xfrm>
          <a:prstGeom prst="rect">
            <a:avLst/>
          </a:prstGeom>
          <a:solidFill>
            <a:srgbClr val="6699FF">
              <a:alpha val="16078"/>
            </a:srgbClr>
          </a:solidFill>
          <a:effectLst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Утренники в детских садах и школах, корпоративные мероприятия, вечеринки в клубах, посвященные Международному женскому дню, не обходятся без развлекательной программы. Игры и конкурсы помогают поднять настроение и вызвать приятные эмоции у гостей праздника. Они дают возможность участницам проявить смекалку, находчивость, чувство юмора.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12" y="2406685"/>
            <a:ext cx="4608905" cy="306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" y="2347784"/>
            <a:ext cx="4185732" cy="312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880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27373" y="95417"/>
            <a:ext cx="4316628" cy="1631216"/>
          </a:xfrm>
          <a:prstGeom prst="rect">
            <a:avLst/>
          </a:prstGeom>
          <a:solidFill>
            <a:srgbClr val="FFFFCC">
              <a:alpha val="25098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В этот день поздравляют всю прекрасную половину, без разделения на возраст и статус. Свою долю подарков получают и совсем маленькие девочки, и юные девушки, и дамы постарше, и пожилые женщины.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25" y="2924493"/>
            <a:ext cx="2802925" cy="3660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img-fotki.yandex.ru/get/67577/346069169.56/0_15be34_e8d3c3a1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42" y="1726633"/>
            <a:ext cx="3642482" cy="4886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vatars.mds.yandex.net/get-zen_doc/229502/pub_5aa110b6256d5cd7756f4481_5aa111ba9e29a2b1f47471dc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41" y="95417"/>
            <a:ext cx="3468130" cy="2581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11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091" y="375563"/>
            <a:ext cx="1681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2700">
                  <a:solidFill>
                    <a:srgbClr val="FF66CC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Подарки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77368" y="190898"/>
            <a:ext cx="5120210" cy="1015663"/>
          </a:xfrm>
          <a:prstGeom prst="rect">
            <a:avLst/>
          </a:prstGeom>
          <a:solidFill>
            <a:srgbClr val="FF99FF">
              <a:alpha val="18824"/>
            </a:srgbClr>
          </a:solidFill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На 8 Марта принято дарить женщинам подарки, открытки, шоколадные конфеты и первые весенние цветы: подснежники, тюльпаны, </a:t>
            </a:r>
            <a:r>
              <a:rPr lang="ru-RU" sz="2000" dirty="0" smtClean="0">
                <a:latin typeface="Bahnschrift SemiBold Condensed" panose="020B0502040204020203" pitchFamily="34" charset="0"/>
              </a:rPr>
              <a:t>нарциссы и мимозы</a:t>
            </a:r>
          </a:p>
        </p:txBody>
      </p:sp>
      <p:pic>
        <p:nvPicPr>
          <p:cNvPr id="12294" name="Picture 6" descr="https://im0-tub-by.yandex.net/i?id=cba75a07fc106b78b04cf4b9d9a4d0ec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7" y="3920155"/>
            <a:ext cx="3544410" cy="2785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i.artfile.me/wallpaper/10-11-2019/1920x1080/prazdnichnye-podarki-i-korobochki-podaro-1485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38" y="1309817"/>
            <a:ext cx="4799506" cy="2507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833">
            <a:off x="2340" y="1100212"/>
            <a:ext cx="2574325" cy="2574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32" y="4234249"/>
            <a:ext cx="2127515" cy="213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6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4270" y="2809102"/>
            <a:ext cx="3558746" cy="3170099"/>
          </a:xfrm>
          <a:prstGeom prst="rect">
            <a:avLst/>
          </a:prstGeom>
          <a:solidFill>
            <a:srgbClr val="FF5D98">
              <a:alpha val="10196"/>
            </a:srgbClr>
          </a:solidFill>
          <a:ln>
            <a:solidFill>
              <a:srgbClr val="A82899"/>
            </a:solidFill>
          </a:ln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Bahnschrift SemiBold Condensed" panose="020B0502040204020203" pitchFamily="34" charset="0"/>
              </a:rPr>
              <a:t>День женщин - официальный праздник, отмечаемый в Беларуси 8 марта.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114" y="2388973"/>
            <a:ext cx="5000368" cy="4405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</p:pic>
      <p:sp>
        <p:nvSpPr>
          <p:cNvPr id="2" name="Прямоугольник 1"/>
          <p:cNvSpPr/>
          <p:nvPr/>
        </p:nvSpPr>
        <p:spPr>
          <a:xfrm>
            <a:off x="140043" y="2048811"/>
            <a:ext cx="3904735" cy="1938992"/>
          </a:xfrm>
          <a:prstGeom prst="rect">
            <a:avLst/>
          </a:prstGeom>
          <a:solidFill>
            <a:srgbClr val="F7CAE3">
              <a:alpha val="32941"/>
            </a:srgbClr>
          </a:solidFill>
          <a:ln>
            <a:solidFill>
              <a:srgbClr val="FDFDFD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>
                <a:latin typeface="Bahnschrift SemiBold Condensed" panose="020B0502040204020203" pitchFamily="34" charset="0"/>
              </a:rPr>
              <a:t>Предполагается, что основным цветком, предназначенным на Женский день, является тюльпан, символизирующий чистую любовь и счастье.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45" y="2553731"/>
            <a:ext cx="4334647" cy="4117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" y="4068158"/>
            <a:ext cx="2875005" cy="278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105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1928" y="243012"/>
            <a:ext cx="3373395" cy="2677656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Еще один цветочный </a:t>
            </a:r>
            <a:r>
              <a:rPr lang="ru-RU" sz="2400" dirty="0">
                <a:latin typeface="Bahnschrift SemiBold Condensed" panose="020B0502040204020203" pitchFamily="34" charset="0"/>
              </a:rPr>
              <a:t>символ 8 марта </a:t>
            </a:r>
            <a:r>
              <a:rPr lang="ru-RU" sz="2400" dirty="0" smtClean="0">
                <a:latin typeface="Bahnschrift SemiBold Condensed" panose="020B0502040204020203" pitchFamily="34" charset="0"/>
              </a:rPr>
              <a:t> </a:t>
            </a:r>
            <a:r>
              <a:rPr lang="ru-RU" sz="2400" dirty="0">
                <a:latin typeface="Bahnschrift SemiBold Condensed" panose="020B0502040204020203" pitchFamily="34" charset="0"/>
              </a:rPr>
              <a:t>– мимоза. На самом деле то, что мы привыкли называть «мимозой», в русской классификации официально считается серебристой акацией.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18626" y="5397494"/>
            <a:ext cx="5192205" cy="1200329"/>
          </a:xfrm>
          <a:prstGeom prst="rect">
            <a:avLst/>
          </a:prstGeom>
          <a:solidFill>
            <a:srgbClr val="FFFF00">
              <a:alpha val="16078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Нежность, красота, цветение, первые весенние лучи солнца – все это символизирует желтый, пушистый </a:t>
            </a:r>
            <a:r>
              <a:rPr lang="ru-RU" sz="2400" dirty="0" smtClean="0">
                <a:latin typeface="Bahnschrift SemiBold Condensed" panose="020B0502040204020203" pitchFamily="34" charset="0"/>
              </a:rPr>
              <a:t>цветок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63" y="68929"/>
            <a:ext cx="3185370" cy="2550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28" y="2970770"/>
            <a:ext cx="5848259" cy="198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3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025" y="2184222"/>
            <a:ext cx="2657733" cy="4093428"/>
          </a:xfrm>
          <a:prstGeom prst="rect">
            <a:avLst/>
          </a:prstGeom>
          <a:solidFill>
            <a:srgbClr val="FF0000">
              <a:alpha val="16078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На Женский праздник мужчины преподносят женщинам самые разнообразные дары. Их перечень не мал, и зависит от конкретных предпочтений представительниц слабого пола. Все зависит от того, кому предназначается подарок – маме, сестре, невестке или </a:t>
            </a:r>
            <a:r>
              <a:rPr lang="ru-RU" sz="2000" dirty="0" smtClean="0">
                <a:latin typeface="Bahnschrift SemiBold Condensed" panose="020B0502040204020203" pitchFamily="34" charset="0"/>
              </a:rPr>
              <a:t>любимой девушке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19" y="2273643"/>
            <a:ext cx="5795320" cy="4204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965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04960" y="104333"/>
            <a:ext cx="3426939" cy="4093428"/>
          </a:xfrm>
          <a:prstGeom prst="rect">
            <a:avLst/>
          </a:prstGeom>
          <a:solidFill>
            <a:srgbClr val="FFCC99">
              <a:alpha val="16078"/>
            </a:srgbClr>
          </a:solidFill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Кстати, мастерить подарки своими руками к весеннему празднику, благодаря славному советскому обычаю, с детства умеет </a:t>
            </a:r>
            <a:r>
              <a:rPr lang="ru-RU" sz="2000" dirty="0" smtClean="0">
                <a:latin typeface="Bahnschrift SemiBold Condensed" panose="020B0502040204020203" pitchFamily="34" charset="0"/>
              </a:rPr>
              <a:t>каждый. </a:t>
            </a:r>
            <a:r>
              <a:rPr lang="ru-RU" sz="2000" dirty="0">
                <a:latin typeface="Bahnschrift SemiBold Condensed" panose="020B0502040204020203" pitchFamily="34" charset="0"/>
              </a:rPr>
              <a:t>И сегодня в почете трогательные аппликации, оригинальные открытки, забавные фигурки, которыми будущие мужчины радуют мам и бабушек, учительниц и одноклассниц. Да и от вполне взрослого супруга женщине всегда приятно получить рукотворный сюрприз.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9" y="118069"/>
            <a:ext cx="4440194" cy="254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41" y="2817341"/>
            <a:ext cx="3122140" cy="397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26" y="4539049"/>
            <a:ext cx="2993079" cy="22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0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72431" y="156518"/>
            <a:ext cx="2018271" cy="3170099"/>
          </a:xfrm>
          <a:prstGeom prst="rect">
            <a:avLst/>
          </a:prstGeom>
          <a:solidFill>
            <a:srgbClr val="FF0000">
              <a:alpha val="16078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В этот праздник мужчины берут на себя женские обязанности, выполняют домашнюю работу, проявляют заботу и внимание к представительницам прекрасного пола. </a:t>
            </a:r>
            <a:r>
              <a:rPr lang="ru-RU" sz="2000" dirty="0" smtClean="0">
                <a:latin typeface="Bahnschrift SemiBold Condensed" panose="020B0502040204020203" pitchFamily="34" charset="0"/>
              </a:rPr>
              <a:t> </a:t>
            </a:r>
            <a:endParaRPr lang="ru-RU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343" y="3504942"/>
            <a:ext cx="6004315" cy="707886"/>
          </a:xfrm>
          <a:prstGeom prst="rect">
            <a:avLst/>
          </a:prstGeom>
          <a:solidFill>
            <a:srgbClr val="FF3300">
              <a:alpha val="16863"/>
            </a:srgbClr>
          </a:solidFill>
          <a:effectLst>
            <a:softEdge rad="3175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Bahnschrift SemiBold Condensed" panose="020B0502040204020203" pitchFamily="34" charset="0"/>
              </a:rPr>
              <a:t>Заказывают столик на двоих в хорошем ресторане  или устраивают романтический вечер дома.</a:t>
            </a:r>
          </a:p>
        </p:txBody>
      </p:sp>
      <p:pic>
        <p:nvPicPr>
          <p:cNvPr id="1026" name="Picture 2" descr="https://mygadget.ru/wp-content/uploads/2020/02/rty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" y="91873"/>
            <a:ext cx="5758249" cy="3347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48" y="4278730"/>
            <a:ext cx="5358979" cy="257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71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091" y="2015860"/>
            <a:ext cx="4024184" cy="1938992"/>
          </a:xfrm>
          <a:prstGeom prst="rect">
            <a:avLst/>
          </a:prstGeom>
          <a:solidFill>
            <a:srgbClr val="37E97F">
              <a:alpha val="14902"/>
            </a:srgbClr>
          </a:solidFill>
          <a:effectLst>
            <a:softEdge rad="1270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Можно отметить и кулинарные </a:t>
            </a:r>
            <a:r>
              <a:rPr lang="ru-RU" sz="2000" dirty="0" smtClean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традиции </a:t>
            </a:r>
            <a:r>
              <a:rPr lang="ru-RU" sz="20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8 марта. Традиционные десерты – торты или пирожные, легкие </a:t>
            </a:r>
            <a:r>
              <a:rPr lang="ru-RU" sz="2000" dirty="0" smtClean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суфле </a:t>
            </a:r>
            <a:r>
              <a:rPr lang="ru-RU" sz="20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или низкокалорийные фруктовые салаты – являются обязательной частью угощения. Ведь женщины любят сладкое.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05" y="2343663"/>
            <a:ext cx="4646141" cy="440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3" y="4010457"/>
            <a:ext cx="3760882" cy="279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865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6249" y="131805"/>
            <a:ext cx="7900086" cy="1569660"/>
          </a:xfrm>
          <a:prstGeom prst="rect">
            <a:avLst/>
          </a:prstGeom>
          <a:solidFill>
            <a:srgbClr val="CCECFF">
              <a:alpha val="67843"/>
            </a:srgbClr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8 марта богат традициями, но самая главная из них: особое внимание к женщинам со стороны мужчин. Берегите своих женщин, поздравляйте, дарите цветы и подарки, балуйте их, и не только 8 марта, но и во все остальные дни.</a:t>
            </a:r>
          </a:p>
        </p:txBody>
      </p:sp>
      <p:pic>
        <p:nvPicPr>
          <p:cNvPr id="1026" name="Picture 2" descr="https://ds04.infourok.ru/uploads/ex/1299/00145de8-5f3b77a7/img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0" y="1887302"/>
            <a:ext cx="6483180" cy="486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9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83285" y="2395149"/>
            <a:ext cx="47655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Прекрасны по весне цветы,</a:t>
            </a:r>
          </a:p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Но женщины еще прекрасней.</a:t>
            </a:r>
          </a:p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 Международный женский день</a:t>
            </a:r>
          </a:p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Желаем вам любви и счастья!</a:t>
            </a:r>
          </a:p>
          <a:p>
            <a:pPr algn="ctr"/>
            <a:endParaRPr lang="ru-RU" sz="2800" b="1" spc="50" dirty="0">
              <a:ln w="0"/>
              <a:solidFill>
                <a:srgbClr val="7030A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Благополучия в семье</a:t>
            </a:r>
          </a:p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 нежной вам мужской заботы,</a:t>
            </a:r>
          </a:p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Удачи вам во всех делах</a:t>
            </a:r>
          </a:p>
          <a:p>
            <a:pPr algn="ctr"/>
            <a:r>
              <a:rPr lang="ru-RU" sz="2800" b="1" spc="50" dirty="0">
                <a:ln w="0"/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 вдохновения в работе!</a:t>
            </a:r>
          </a:p>
          <a:p>
            <a:endParaRPr lang="ru-RU" b="1" spc="50" dirty="0">
              <a:ln w="0"/>
              <a:solidFill>
                <a:srgbClr val="F5B9E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4" y="1820562"/>
            <a:ext cx="3654917" cy="482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96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21" y="4844878"/>
            <a:ext cx="3220995" cy="2013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74" y="5371070"/>
            <a:ext cx="5420499" cy="13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092" y="309480"/>
            <a:ext cx="7669427" cy="1384995"/>
          </a:xfrm>
          <a:prstGeom prst="rect">
            <a:avLst/>
          </a:prstGeom>
          <a:solidFill>
            <a:srgbClr val="F1F5DB">
              <a:alpha val="69020"/>
            </a:srgbClr>
          </a:solidFill>
          <a:ln>
            <a:solidFill>
              <a:srgbClr val="FF0000"/>
            </a:solidFill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Bahnschrift SemiBold Condensed" panose="020B0502040204020203" pitchFamily="34" charset="0"/>
              </a:rPr>
              <a:t>Указом Президента Республики Беларусь № 157 от 26.03.1998 г. День женщин установлен как общереспубликанский праздничный день. Является нерабочим днем.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1861751"/>
            <a:ext cx="6614984" cy="49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018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75885" y="2509421"/>
            <a:ext cx="4287797" cy="4154984"/>
          </a:xfrm>
          <a:prstGeom prst="rect">
            <a:avLst/>
          </a:prstGeom>
          <a:solidFill>
            <a:srgbClr val="FFEBF2">
              <a:alpha val="92157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Bahnschrift SemiBold Condensed" panose="020B0502040204020203" pitchFamily="34" charset="0"/>
              </a:rPr>
              <a:t>Этот праздник возник как день борьбы за права </a:t>
            </a:r>
            <a:r>
              <a:rPr lang="ru-RU" sz="2200" dirty="0" smtClean="0">
                <a:latin typeface="Bahnschrift SemiBold Condensed" panose="020B0502040204020203" pitchFamily="34" charset="0"/>
              </a:rPr>
              <a:t>женщин. В </a:t>
            </a:r>
            <a:r>
              <a:rPr lang="ru-RU" sz="2200" dirty="0">
                <a:latin typeface="Bahnschrift SemiBold Condensed" panose="020B0502040204020203" pitchFamily="34" charset="0"/>
              </a:rPr>
              <a:t>начале двадцатого века Социалистическая партия Америки была создана в ознаменование забастовки работниц текстильной фабрики. Женщины боролись за избирательные права и улучшение условий труда.</a:t>
            </a:r>
          </a:p>
          <a:p>
            <a:pPr algn="ctr"/>
            <a:r>
              <a:rPr lang="ru-RU" sz="2200" dirty="0">
                <a:latin typeface="Bahnschrift SemiBold Condensed" panose="020B0502040204020203" pitchFamily="34" charset="0"/>
              </a:rPr>
              <a:t>По призыву социал-демократической женской организации Нью-Йорка 8 марта 1908 года состоялся митинг с лозунгами о равноправии женщин и предоставления им избирательного права.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033848" y="1895632"/>
            <a:ext cx="2693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История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" y="3137521"/>
            <a:ext cx="4629665" cy="333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92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2187" y="4829762"/>
            <a:ext cx="6744147" cy="1938992"/>
          </a:xfrm>
          <a:prstGeom prst="rect">
            <a:avLst/>
          </a:prstGeom>
          <a:solidFill>
            <a:srgbClr val="CCFFFF">
              <a:alpha val="42745"/>
            </a:srgbClr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Двумя годами позже делегация женщин из США приняла участие в </a:t>
            </a:r>
            <a:r>
              <a:rPr lang="ru-RU" sz="2400" dirty="0" smtClean="0">
                <a:latin typeface="Bahnschrift SemiBold Condensed" panose="020B0502040204020203" pitchFamily="34" charset="0"/>
              </a:rPr>
              <a:t>Конференции </a:t>
            </a:r>
            <a:r>
              <a:rPr lang="ru-RU" sz="2400" dirty="0">
                <a:latin typeface="Bahnschrift SemiBold Condensed" panose="020B0502040204020203" pitchFamily="34" charset="0"/>
              </a:rPr>
              <a:t>женщин в Копенгагене, на которой уже известная к тому времени активистка борьбы за права женщин, немка Клара Цеткин предложила учредить Международный Женский день.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03" y="65903"/>
            <a:ext cx="3039761" cy="476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88" y="163879"/>
            <a:ext cx="3863546" cy="2521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74" y="2820594"/>
            <a:ext cx="2051542" cy="18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5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4932" y="1996470"/>
            <a:ext cx="4114801" cy="1200329"/>
          </a:xfrm>
          <a:prstGeom prst="rect">
            <a:avLst/>
          </a:prstGeom>
          <a:solidFill>
            <a:srgbClr val="FFCC99">
              <a:alpha val="20000"/>
            </a:srgbClr>
          </a:solidFill>
          <a:ln>
            <a:solidFill>
              <a:srgbClr val="FF0000"/>
            </a:solidFill>
          </a:ln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С 1911 года этот день начали отмечать в Австрии, Германии, </a:t>
            </a:r>
            <a:r>
              <a:rPr lang="ru-RU" sz="2400" dirty="0" smtClean="0">
                <a:latin typeface="Bahnschrift SemiBold Condensed" panose="020B0502040204020203" pitchFamily="34" charset="0"/>
              </a:rPr>
              <a:t>Швейцарии </a:t>
            </a:r>
            <a:r>
              <a:rPr lang="ru-RU" sz="2400" dirty="0">
                <a:latin typeface="Bahnschrift SemiBold Condensed" panose="020B0502040204020203" pitchFamily="34" charset="0"/>
              </a:rPr>
              <a:t>и Дании.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4725083"/>
            <a:ext cx="4572000" cy="1938992"/>
          </a:xfrm>
          <a:prstGeom prst="rect">
            <a:avLst/>
          </a:prstGeom>
          <a:solidFill>
            <a:srgbClr val="66FFFF">
              <a:alpha val="16078"/>
            </a:srgbClr>
          </a:solidFill>
          <a:ln>
            <a:solidFill>
              <a:schemeClr val="tx2"/>
            </a:solidFill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Тогда более миллиона мужчин и женщин приняли участие в манифестациях. Кроме права избирать и занимать руководящие посты, женщины добивались равных производственных прав с мужчинами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2" y="3393989"/>
            <a:ext cx="4407068" cy="327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32" y="2529015"/>
            <a:ext cx="4242136" cy="219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19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5880" y="412149"/>
            <a:ext cx="3781167" cy="1815882"/>
          </a:xfrm>
          <a:prstGeom prst="rect">
            <a:avLst/>
          </a:prstGeom>
          <a:solidFill>
            <a:srgbClr val="FFFFCC">
              <a:alpha val="34118"/>
            </a:srgbClr>
          </a:solidFill>
          <a:ln>
            <a:solidFill>
              <a:srgbClr val="FFC000"/>
            </a:solidFill>
          </a:ln>
          <a:effectLst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SemiBold Condensed" panose="020B0502040204020203" pitchFamily="34" charset="0"/>
              </a:rPr>
              <a:t>В СССР Международный женский день 8 марта стал праздничным выходным днем с 1965 года.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1232" y="5534103"/>
            <a:ext cx="6458465" cy="1200329"/>
          </a:xfrm>
          <a:prstGeom prst="rect">
            <a:avLst/>
          </a:prstGeom>
          <a:solidFill>
            <a:srgbClr val="FFFFCC">
              <a:alpha val="21176"/>
            </a:srgbClr>
          </a:solidFill>
          <a:ln>
            <a:solidFill>
              <a:srgbClr val="FF0000"/>
            </a:solidFill>
          </a:ln>
          <a:effectLst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Постепенно праздник потерял свою феминистскую и политическую окраску, став днём мужских признаний верности и любви.</a:t>
            </a:r>
          </a:p>
        </p:txBody>
      </p:sp>
      <p:pic>
        <p:nvPicPr>
          <p:cNvPr id="1026" name="Picture 2" descr="https://blog.ufa-lib.ru/assets/images/13_kaleidoskop/031/94361_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2" y="214184"/>
            <a:ext cx="3298332" cy="5113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412">
            <a:off x="4158051" y="3082354"/>
            <a:ext cx="3661712" cy="14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7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6204" y="71550"/>
            <a:ext cx="4135395" cy="2800767"/>
          </a:xfrm>
          <a:prstGeom prst="rect">
            <a:avLst/>
          </a:prstGeom>
          <a:solidFill>
            <a:srgbClr val="66FFFF">
              <a:alpha val="14902"/>
            </a:srgbClr>
          </a:solidFill>
          <a:ln>
            <a:solidFill>
              <a:srgbClr val="66FFFF"/>
            </a:solidFill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Bahnschrift SemiBold Condensed" panose="020B0502040204020203" pitchFamily="34" charset="0"/>
              </a:rPr>
              <a:t>С 1975 года ООН, в связи с Международным годом женщин, начала 8 марта проводить Международный женский день. В 1977 году Генеральная Ассамблея </a:t>
            </a:r>
            <a:r>
              <a:rPr lang="ru-RU" sz="2200" dirty="0" smtClean="0">
                <a:latin typeface="Bahnschrift SemiBold Condensed" panose="020B0502040204020203" pitchFamily="34" charset="0"/>
              </a:rPr>
              <a:t>ООН предложила </a:t>
            </a:r>
            <a:r>
              <a:rPr lang="ru-RU" sz="2200" dirty="0">
                <a:latin typeface="Bahnschrift SemiBold Condensed" panose="020B0502040204020203" pitchFamily="34" charset="0"/>
              </a:rPr>
              <a:t>государствам объявить, в соответствии с их традициями и обычаями, любой день этого </a:t>
            </a:r>
            <a:r>
              <a:rPr lang="ru-RU" sz="2200" dirty="0" smtClean="0">
                <a:latin typeface="Bahnschrift SemiBold Condensed" panose="020B0502040204020203" pitchFamily="34" charset="0"/>
              </a:rPr>
              <a:t>года..</a:t>
            </a:r>
            <a:endParaRPr lang="ru-RU" sz="22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15" y="401063"/>
            <a:ext cx="3707027" cy="573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63" y="2962018"/>
            <a:ext cx="2872469" cy="38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ProPowerPoint\Шаблоны\В работе\Букет тюльпанов\Buket_tyulpanov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9259" y="2314833"/>
            <a:ext cx="3183926" cy="4154984"/>
          </a:xfrm>
          <a:prstGeom prst="rect">
            <a:avLst/>
          </a:prstGeom>
          <a:solidFill>
            <a:srgbClr val="FFCCFF">
              <a:alpha val="25882"/>
            </a:srgbClr>
          </a:solidFill>
          <a:effectLst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SemiBold Condensed" panose="020B0502040204020203" pitchFamily="34" charset="0"/>
              </a:rPr>
              <a:t>В современном обществе Международный женский день, в первую очередь, — праздник весны и внимания к женщине, когда представители сильной половины человечества могут еще раз порадовать своих любимых и родных женщин подарками и заботой.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47" y="1997173"/>
            <a:ext cx="3587290" cy="479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212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3000">
        <p14:gallery dir="l"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ketTyulpanov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ww.home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ww.home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</TotalTime>
  <Words>992</Words>
  <Application>Microsoft Office PowerPoint</Application>
  <PresentationFormat>Экран (4:3)</PresentationFormat>
  <Paragraphs>49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宋体</vt:lpstr>
      <vt:lpstr>Arial</vt:lpstr>
      <vt:lpstr>Bahnschrift SemiBold Condensed</vt:lpstr>
      <vt:lpstr>Calibri</vt:lpstr>
      <vt:lpstr>Calibri Light</vt:lpstr>
      <vt:lpstr>Monotype Corsiva</vt:lpstr>
      <vt:lpstr>Office Theme</vt:lpstr>
      <vt:lpstr>BuketTyulpanov</vt:lpstr>
      <vt:lpstr>www.homeppt.com</vt:lpstr>
      <vt:lpstr>1_www.homeppt.com</vt:lpstr>
      <vt:lpstr>8 марта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Анна М. Реут</cp:lastModifiedBy>
  <cp:revision>66</cp:revision>
  <dcterms:created xsi:type="dcterms:W3CDTF">2018-03-05T12:43:03Z</dcterms:created>
  <dcterms:modified xsi:type="dcterms:W3CDTF">2021-03-02T12:26:39Z</dcterms:modified>
</cp:coreProperties>
</file>