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a" ContentType="audio/x-ms-wma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2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00"/>
    <a:srgbClr val="FF3300"/>
    <a:srgbClr val="DAD9D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6433" autoAdjust="0"/>
  </p:normalViewPr>
  <p:slideViewPr>
    <p:cSldViewPr snapToGrid="0">
      <p:cViewPr varScale="1">
        <p:scale>
          <a:sx n="110" d="100"/>
          <a:sy n="110" d="100"/>
        </p:scale>
        <p:origin x="630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E939538-3B48-4869-A9C6-700A2F44E3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26A2B6E-66AF-4CAD-83B9-0ADF996BAD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9D49FFB-5C36-46CA-AF4F-75C13C16D0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E7728-D31E-493C-B559-B90DCD1D9C2A}" type="datetimeFigureOut">
              <a:rPr lang="ru-RU" smtClean="0"/>
              <a:t>21.12.2021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2F5B328-78B3-4DE9-83E7-EE8345AC8A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89C9659-7588-40CE-8937-CBD8D1BFFE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E8CC6-968C-4D6C-B740-CE4AA8F2231D}" type="slidenum">
              <a:rPr lang="ru-RU" smtClean="0"/>
              <a:t>‹#›</a:t>
            </a:fld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39F06A0-C4F7-4FAD-BCC4-489830D7C03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2367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3000">
        <p:split orient="vert"/>
      </p:transition>
    </mc:Choice>
    <mc:Fallback xmlns="">
      <p:transition spd="slow" advClick="0" advTm="13000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2CDCBBE-10EC-4FA1-9168-4659D6083A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836BC49-E271-4D5C-8464-B7B17A1866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00385CC-758C-459B-AA78-ACF689D5D4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E7728-D31E-493C-B559-B90DCD1D9C2A}" type="datetimeFigureOut">
              <a:rPr lang="ru-RU" smtClean="0"/>
              <a:t>21.12.2021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A28BE64-24A7-4F9D-AAA5-CB0BB17AD9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9C599F5-2D0C-4C3B-A3D4-DC056C5C12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E8CC6-968C-4D6C-B740-CE4AA8F2231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769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3000">
        <p:split orient="vert"/>
      </p:transition>
    </mc:Choice>
    <mc:Fallback xmlns="">
      <p:transition spd="slow" advClick="0" advTm="13000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AD53811B-E029-46F4-AD0C-D9CE2A40DD6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DF808FB-3730-4879-BFE9-528286BFB7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6B54DEB-C07D-4E8E-803C-EBD87C759C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E7728-D31E-493C-B559-B90DCD1D9C2A}" type="datetimeFigureOut">
              <a:rPr lang="ru-RU" smtClean="0"/>
              <a:t>21.12.2021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D735260-1BCF-475C-8E43-324A3EFEFF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0D2ACAA-5466-4584-ACEF-26C2EF311B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E8CC6-968C-4D6C-B740-CE4AA8F2231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236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3000">
        <p:split orient="vert"/>
      </p:transition>
    </mc:Choice>
    <mc:Fallback xmlns="">
      <p:transition spd="slow" advClick="0" advTm="13000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577C86C-9218-4D12-8959-6CA3C31D18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4F80BAD-C7B5-4E61-BEAF-1E30DC93C5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FC37793-AF95-4964-9BA0-11A15D9C9D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E7728-D31E-493C-B559-B90DCD1D9C2A}" type="datetimeFigureOut">
              <a:rPr lang="ru-RU" smtClean="0"/>
              <a:t>21.12.2021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E126A6A-C494-4E95-BD1D-5D6BC21780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A8F1E53-9934-439C-A216-D4E1F765DC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E8CC6-968C-4D6C-B740-CE4AA8F2231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8726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3000">
        <p:split orient="vert"/>
      </p:transition>
    </mc:Choice>
    <mc:Fallback xmlns="">
      <p:transition spd="slow" advClick="0" advTm="13000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1AB8FCA-FEC6-4A2E-96C8-D4DFA9B025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A6FEC6F-7DBF-4905-8796-9E32C010F0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F216599-52F3-4577-9C55-2F31EFF64A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E7728-D31E-493C-B559-B90DCD1D9C2A}" type="datetimeFigureOut">
              <a:rPr lang="ru-RU" smtClean="0"/>
              <a:t>21.12.2021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F304831-9E14-4643-B5A7-F73CCA7DEA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BF5342F-3A30-41BB-B444-95D440217E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E8CC6-968C-4D6C-B740-CE4AA8F2231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4948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3000">
        <p:split orient="vert"/>
      </p:transition>
    </mc:Choice>
    <mc:Fallback xmlns="">
      <p:transition spd="slow" advClick="0" advTm="13000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FCE2DEB-0C08-4434-AA7B-FF898F0599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970339B-94EC-4AE9-A96D-BCACE42C05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3A8EB1C-077C-466C-A629-685C0A97F2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34676A8-6F55-4B50-8569-AC0DA2F55F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E7728-D31E-493C-B559-B90DCD1D9C2A}" type="datetimeFigureOut">
              <a:rPr lang="ru-RU" smtClean="0"/>
              <a:t>21.12.2021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8C5747C-5D52-40E3-B561-13196D1C50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B72CD23-FD39-41C4-81A3-E79E59FA59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E8CC6-968C-4D6C-B740-CE4AA8F2231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8895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3000">
        <p:split orient="vert"/>
      </p:transition>
    </mc:Choice>
    <mc:Fallback xmlns="">
      <p:transition spd="slow" advClick="0" advTm="13000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293C07-E4E0-4A99-9290-80D8A2E32C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7D3ABEC-D21A-4E95-BB1F-24B452DC1B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D5377D4-8490-4DB0-8C53-CBFA1758B80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852825A6-0D6C-42F2-A9D6-425A1EC69E3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E7D640E4-AB63-4ABD-B7DB-F34690EE0BA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EB577CD-B496-427C-A299-F579E49DC9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E7728-D31E-493C-B559-B90DCD1D9C2A}" type="datetimeFigureOut">
              <a:rPr lang="ru-RU" smtClean="0"/>
              <a:t>21.12.2021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53B4077-4A4B-433A-9644-6A1D2038A6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D7438ED8-C014-4F2F-B052-8A40A30721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E8CC6-968C-4D6C-B740-CE4AA8F2231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585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3000">
        <p:split orient="vert"/>
      </p:transition>
    </mc:Choice>
    <mc:Fallback xmlns="">
      <p:transition spd="slow" advClick="0" advTm="13000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6E00D3-960A-42F0-8D57-DC63A6C218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DA15AD4-F069-40A1-953F-E99B9694A8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E7728-D31E-493C-B559-B90DCD1D9C2A}" type="datetimeFigureOut">
              <a:rPr lang="ru-RU" smtClean="0"/>
              <a:t>21.12.2021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A2F3BB8-01FB-4A9C-9F18-663C28DA38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75A80E4-0E43-4476-AE3E-D62EF51826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E8CC6-968C-4D6C-B740-CE4AA8F2231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8138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3000">
        <p:split orient="vert"/>
      </p:transition>
    </mc:Choice>
    <mc:Fallback xmlns="">
      <p:transition spd="slow" advClick="0" advTm="13000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32687F1-581A-4DBE-8014-E21F5E79CF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E7728-D31E-493C-B559-B90DCD1D9C2A}" type="datetimeFigureOut">
              <a:rPr lang="ru-RU" smtClean="0"/>
              <a:t>21.12.2021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83212D4B-406C-4C89-B85B-1C8E48A8D5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615359C-7887-4EE8-9A82-C723C82204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E8CC6-968C-4D6C-B740-CE4AA8F2231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0454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3000">
        <p:split orient="vert"/>
      </p:transition>
    </mc:Choice>
    <mc:Fallback xmlns="">
      <p:transition spd="slow" advClick="0" advTm="13000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4CB8655-7D7F-4684-8ECA-4F64146E0C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5E4A9A2-9608-44CD-A825-EE87193E8F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2F0235B-A4A5-4DC2-9E8E-CC6E642BA2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C3E6EC9-D269-4BCF-87C6-0F70936BFF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E7728-D31E-493C-B559-B90DCD1D9C2A}" type="datetimeFigureOut">
              <a:rPr lang="ru-RU" smtClean="0"/>
              <a:t>21.12.2021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9CBD1CC-6D67-4012-9950-A887BE9535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2EE1BAE-DDA4-4D1B-8751-F47B772887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E8CC6-968C-4D6C-B740-CE4AA8F2231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3870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3000">
        <p:split orient="vert"/>
      </p:transition>
    </mc:Choice>
    <mc:Fallback xmlns="">
      <p:transition spd="slow" advClick="0" advTm="13000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CC93F5C-BD7F-4DE4-959A-DEB425306C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E4EBCFA5-DBC9-417F-B51D-8E8E73A61AD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FDAA400-65FB-43D0-96AB-728B9C0AF32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357D6D1-03B4-433D-8DA5-A2CCF42B2E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E7728-D31E-493C-B559-B90DCD1D9C2A}" type="datetimeFigureOut">
              <a:rPr lang="ru-RU" smtClean="0"/>
              <a:t>21.12.2021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8C8C208-87B2-423B-94DB-037988CAED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074B940-7A35-447F-9995-BAD8B1D72C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E8CC6-968C-4D6C-B740-CE4AA8F2231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6833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3000">
        <p:split orient="vert"/>
      </p:transition>
    </mc:Choice>
    <mc:Fallback xmlns="">
      <p:transition spd="slow" advClick="0" advTm="13000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4547DB-80A0-41CC-B994-EAE05AC82F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EBE431D-3CA0-4ED9-B308-CE418F2C0C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DC21AEC-8186-4F3D-B6FB-50472E94ADE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AE7728-D31E-493C-B559-B90DCD1D9C2A}" type="datetimeFigureOut">
              <a:rPr lang="ru-RU" smtClean="0"/>
              <a:t>21.12.2021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69C7E7C-1AFF-4A7B-A95D-0248D399BC5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A30CACB-2701-46C8-8C72-655E3C40F7C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8E8CC6-968C-4D6C-B740-CE4AA8F2231D}" type="slidenum">
              <a:rPr lang="ru-RU" smtClean="0"/>
              <a:t>‹#›</a:t>
            </a:fld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82D79AC-CC8F-4864-AD79-7EFD02C35771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990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13000">
        <p:split orient="vert"/>
      </p:transition>
    </mc:Choice>
    <mc:Fallback xmlns="">
      <p:transition spd="slow" advClick="0" advTm="13000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6" Type="http://schemas.openxmlformats.org/officeDocument/2006/relationships/image" Target="../media/image24.jpeg"/><Relationship Id="rId5" Type="http://schemas.openxmlformats.org/officeDocument/2006/relationships/image" Target="../media/image23.gif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4AB313B-6E89-4DF9-823A-8150B9FD56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57873" y="2560320"/>
            <a:ext cx="6905002" cy="1722435"/>
          </a:xfrm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Autofit/>
          </a:bodyPr>
          <a:lstStyle/>
          <a:p>
            <a:r>
              <a:rPr lang="ru-RU" b="1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latin typeface="Palatino Linotype" panose="02040502050505030304" pitchFamily="18" charset="0"/>
                <a:cs typeface="Arial" panose="020B0604020202020204" pitchFamily="34" charset="0"/>
              </a:rPr>
              <a:t>Неизвестный новый год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8C52BAE-189F-4970-A0AA-571EBF6A03F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06131" y="5025241"/>
            <a:ext cx="3677342" cy="1541031"/>
          </a:xfrm>
        </p:spPr>
        <p:txBody>
          <a:bodyPr>
            <a:normAutofit/>
          </a:bodyPr>
          <a:lstStyle/>
          <a:p>
            <a:r>
              <a:rPr lang="ru-RU" sz="3600" b="1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latin typeface="Palatino Linotype" panose="02040502050505030304" pitchFamily="18" charset="0"/>
              </a:rPr>
              <a:t>Чек-лист</a:t>
            </a:r>
          </a:p>
        </p:txBody>
      </p:sp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F178DF3-BE7E-428C-8866-9DCF47AF464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45978">
            <a:off x="3757104" y="5830796"/>
            <a:ext cx="817956" cy="85760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749791B-AEC7-4803-A145-2A97DA6CC93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06700">
            <a:off x="8192232" y="229283"/>
            <a:ext cx="619585" cy="587828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33A856CC-EF2F-4C32-BC0D-F7605B4DFCB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96317">
            <a:off x="6487114" y="342494"/>
            <a:ext cx="344699" cy="361406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7F7C7B35-A7B2-4EA3-9D37-0AF4E5A34C3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2956" y="6448529"/>
            <a:ext cx="335240" cy="318057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188B8ED0-537B-44C7-9BDC-7BC478FA80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49204">
            <a:off x="4167064" y="221554"/>
            <a:ext cx="335241" cy="318058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07A7F8F9-1E9F-4297-BFDA-A51E1E002DA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36060">
            <a:off x="8977561" y="4576614"/>
            <a:ext cx="274035" cy="287317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42DB91C7-5693-4FFF-A0B0-25EEAF3D100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25363">
            <a:off x="2913779" y="805756"/>
            <a:ext cx="518872" cy="544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4267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3000">
        <p:split orient="vert"/>
      </p:transition>
    </mc:Choice>
    <mc:Fallback xmlns="">
      <p:transition spd="slow" advClick="0" advTm="13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"/>
                            </p:stCondLst>
                            <p:childTnLst>
                              <p:par>
                                <p:cTn id="8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1"/>
                            </p:stCondLst>
                            <p:childTnLst>
                              <p:par>
                                <p:cTn id="12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310741" y="1602627"/>
            <a:ext cx="4876803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bg1">
                    <a:lumMod val="95000"/>
                  </a:schemeClr>
                </a:solidFill>
                <a:latin typeface="Palatino Linotype" panose="02040502050505030304" pitchFamily="18" charset="0"/>
              </a:rPr>
              <a:t>   Как известно, зимой обитатели долины спят. Но </a:t>
            </a:r>
            <a:r>
              <a:rPr lang="ru-RU" b="1" dirty="0" err="1">
                <a:solidFill>
                  <a:schemeClr val="bg1">
                    <a:lumMod val="95000"/>
                  </a:schemeClr>
                </a:solidFill>
                <a:latin typeface="Palatino Linotype" panose="02040502050505030304" pitchFamily="18" charset="0"/>
              </a:rPr>
              <a:t>Муми</a:t>
            </a:r>
            <a:r>
              <a:rPr lang="ru-RU" b="1" dirty="0">
                <a:solidFill>
                  <a:schemeClr val="bg1">
                    <a:lumMod val="95000"/>
                  </a:schemeClr>
                </a:solidFill>
                <a:latin typeface="Palatino Linotype" panose="02040502050505030304" pitchFamily="18" charset="0"/>
              </a:rPr>
              <a:t>-тролль вдруг проснулся и обнаружил, что выспался. Он разыскал малышку Мю, и они с нетерпением стали поджидать Ледяную деву. Глупенькие, они не знали, что Ледяная дева опаснее, чем сама злющая </a:t>
            </a:r>
            <a:r>
              <a:rPr lang="ru-RU" b="1" dirty="0" err="1">
                <a:solidFill>
                  <a:schemeClr val="bg1">
                    <a:lumMod val="95000"/>
                  </a:schemeClr>
                </a:solidFill>
                <a:latin typeface="Palatino Linotype" panose="02040502050505030304" pitchFamily="18" charset="0"/>
              </a:rPr>
              <a:t>Морра</a:t>
            </a:r>
            <a:r>
              <a:rPr lang="ru-RU" b="1" dirty="0">
                <a:solidFill>
                  <a:schemeClr val="bg1">
                    <a:lumMod val="95000"/>
                  </a:schemeClr>
                </a:solidFill>
                <a:latin typeface="Palatino Linotype" panose="02040502050505030304" pitchFamily="18" charset="0"/>
              </a:rPr>
              <a:t>! Впрочем, за долгую зиму им придется пережить немало: опасные приключения, удивительные встречи и веселый праздник. Но зато весной </a:t>
            </a:r>
            <a:r>
              <a:rPr lang="ru-RU" b="1" dirty="0" err="1">
                <a:solidFill>
                  <a:schemeClr val="bg1">
                    <a:lumMod val="95000"/>
                  </a:schemeClr>
                </a:solidFill>
                <a:latin typeface="Palatino Linotype" panose="02040502050505030304" pitchFamily="18" charset="0"/>
              </a:rPr>
              <a:t>Муми</a:t>
            </a:r>
            <a:r>
              <a:rPr lang="ru-RU" b="1" dirty="0">
                <a:solidFill>
                  <a:schemeClr val="bg1">
                    <a:lumMod val="95000"/>
                  </a:schemeClr>
                </a:solidFill>
                <a:latin typeface="Palatino Linotype" panose="02040502050505030304" pitchFamily="18" charset="0"/>
              </a:rPr>
              <a:t>-тролль с гордостью может сказать, что он первый в мире </a:t>
            </a:r>
            <a:r>
              <a:rPr lang="ru-RU" b="1" dirty="0" err="1">
                <a:solidFill>
                  <a:schemeClr val="bg1">
                    <a:lumMod val="95000"/>
                  </a:schemeClr>
                </a:solidFill>
                <a:latin typeface="Palatino Linotype" panose="02040502050505030304" pitchFamily="18" charset="0"/>
              </a:rPr>
              <a:t>Муми</a:t>
            </a:r>
            <a:r>
              <a:rPr lang="ru-RU" b="1" dirty="0">
                <a:solidFill>
                  <a:schemeClr val="bg1">
                    <a:lumMod val="95000"/>
                  </a:schemeClr>
                </a:solidFill>
                <a:latin typeface="Palatino Linotype" panose="02040502050505030304" pitchFamily="18" charset="0"/>
              </a:rPr>
              <a:t>-тролль, который не спал целый год.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945" y="4511911"/>
            <a:ext cx="2378477" cy="2047947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9C15A731-E3EA-4D19-AC9A-5B86980B4ECF}"/>
              </a:ext>
            </a:extLst>
          </p:cNvPr>
          <p:cNvSpPr/>
          <p:nvPr/>
        </p:nvSpPr>
        <p:spPr>
          <a:xfrm>
            <a:off x="4204517" y="211057"/>
            <a:ext cx="4718854" cy="800219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300" b="1" dirty="0">
                <a:ln>
                  <a:solidFill>
                    <a:srgbClr val="FF0000"/>
                  </a:solidFill>
                </a:ln>
                <a:solidFill>
                  <a:schemeClr val="bg1">
                    <a:lumMod val="95000"/>
                  </a:schemeClr>
                </a:solidFill>
                <a:latin typeface="Palatino Linotype" panose="02040502050505030304" pitchFamily="18" charset="0"/>
              </a:rPr>
              <a:t>«Волшебная зима»</a:t>
            </a:r>
          </a:p>
          <a:p>
            <a:pPr algn="ctr"/>
            <a:r>
              <a:rPr lang="ru-RU" sz="2300" b="1" dirty="0">
                <a:ln>
                  <a:solidFill>
                    <a:srgbClr val="FF0000"/>
                  </a:solidFill>
                </a:ln>
                <a:solidFill>
                  <a:schemeClr val="bg1">
                    <a:lumMod val="95000"/>
                  </a:schemeClr>
                </a:solidFill>
                <a:latin typeface="Palatino Linotype" panose="02040502050505030304" pitchFamily="18" charset="0"/>
              </a:rPr>
              <a:t>Туве Янссон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ED311EB-8B4F-4325-BEAA-C282534DEB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517" y="211057"/>
            <a:ext cx="3101290" cy="4105856"/>
          </a:xfrm>
          <a:prstGeom prst="rect">
            <a:avLst/>
          </a:prstGeom>
          <a:ln w="28575">
            <a:solidFill>
              <a:schemeClr val="bg1"/>
            </a:solidFill>
            <a:prstDash val="sysDot"/>
          </a:ln>
        </p:spPr>
      </p:pic>
    </p:spTree>
    <p:extLst>
      <p:ext uri="{BB962C8B-B14F-4D97-AF65-F5344CB8AC3E}">
        <p14:creationId xmlns:p14="http://schemas.microsoft.com/office/powerpoint/2010/main" val="1410355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3000">
        <p:split orient="vert"/>
      </p:transition>
    </mc:Choice>
    <mc:Fallback xmlns="">
      <p:transition spd="slow" advClick="0" advTm="13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222171" y="1633912"/>
            <a:ext cx="6348549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   </a:t>
            </a:r>
            <a:r>
              <a:rPr lang="ru-RU" b="1" dirty="0">
                <a:solidFill>
                  <a:schemeClr val="bg1">
                    <a:lumMod val="95000"/>
                  </a:schemeClr>
                </a:solidFill>
                <a:latin typeface="Palatino Linotype" panose="02040502050505030304" pitchFamily="18" charset="0"/>
              </a:rPr>
              <a:t>Напуганный врачебным диагнозом Освальд Т. </a:t>
            </a:r>
            <a:r>
              <a:rPr lang="ru-RU" b="1" dirty="0" err="1">
                <a:solidFill>
                  <a:schemeClr val="bg1">
                    <a:lumMod val="95000"/>
                  </a:schemeClr>
                </a:solidFill>
                <a:latin typeface="Palatino Linotype" panose="02040502050505030304" pitchFamily="18" charset="0"/>
              </a:rPr>
              <a:t>Кэмпбелл</a:t>
            </a:r>
            <a:r>
              <a:rPr lang="ru-RU" b="1" dirty="0">
                <a:solidFill>
                  <a:schemeClr val="bg1">
                    <a:lumMod val="95000"/>
                  </a:schemeClr>
                </a:solidFill>
                <a:latin typeface="Palatino Linotype" panose="02040502050505030304" pitchFamily="18" charset="0"/>
              </a:rPr>
              <a:t> бежит из холодного сырого Чикаго в гостеприимный городок Затерянный Ручей, где собирается встретить свое последнее Рождество. Ничего хорошего от захолустья он не ожидает, но реальность оказывается совсем не такой, какой он себе ее воображал. Жизнь в Затерянном Ручье хоть и размеренная, но весьма необычная и даже странная. И жители городка тоже весьма необычны. Почтальон доставляет корреспонденцию на лодке. В единственном магазинчике хозяйничает маленькая красная птичка по имени Джек. Дамы городка тайно творят добро. А сам Освальд оказывается вдруг главной фигурой местной светской жизни. Вместе с приближением Рождества начинают происходить удивительные события, которые изменят не только жизнь Освальда, но и всех обитателей Затерянного Ручья.</a:t>
            </a:r>
            <a:endParaRPr lang="ru-RU" sz="1600" b="1" dirty="0">
              <a:solidFill>
                <a:schemeClr val="bg1">
                  <a:lumMod val="95000"/>
                </a:schemeClr>
              </a:solidFill>
              <a:latin typeface="Palatino Linotype" panose="02040502050505030304" pitchFamily="18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BCD061DE-963D-4AB0-8D80-DE777A171AFA}"/>
              </a:ext>
            </a:extLst>
          </p:cNvPr>
          <p:cNvSpPr/>
          <p:nvPr/>
        </p:nvSpPr>
        <p:spPr>
          <a:xfrm>
            <a:off x="4037018" y="254600"/>
            <a:ext cx="4718854" cy="1154162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300" b="1" dirty="0">
                <a:ln>
                  <a:solidFill>
                    <a:srgbClr val="FF0000"/>
                  </a:solidFill>
                </a:ln>
                <a:solidFill>
                  <a:schemeClr val="bg1">
                    <a:lumMod val="95000"/>
                  </a:schemeClr>
                </a:solidFill>
                <a:latin typeface="Palatino Linotype" panose="02040502050505030304" pitchFamily="18" charset="0"/>
              </a:rPr>
              <a:t>«Рождество и красный кардинал»</a:t>
            </a:r>
          </a:p>
          <a:p>
            <a:pPr algn="ctr"/>
            <a:r>
              <a:rPr lang="ru-RU" sz="2300" b="1" dirty="0">
                <a:ln>
                  <a:solidFill>
                    <a:srgbClr val="FF0000"/>
                  </a:solidFill>
                </a:ln>
                <a:solidFill>
                  <a:schemeClr val="bg1">
                    <a:lumMod val="95000"/>
                  </a:schemeClr>
                </a:solidFill>
                <a:latin typeface="Palatino Linotype" panose="02040502050505030304" pitchFamily="18" charset="0"/>
              </a:rPr>
              <a:t>Фэнни </a:t>
            </a:r>
            <a:r>
              <a:rPr lang="ru-RU" sz="2300" b="1" dirty="0" err="1">
                <a:ln>
                  <a:solidFill>
                    <a:srgbClr val="FF0000"/>
                  </a:solidFill>
                </a:ln>
                <a:solidFill>
                  <a:schemeClr val="bg1">
                    <a:lumMod val="95000"/>
                  </a:schemeClr>
                </a:solidFill>
                <a:latin typeface="Palatino Linotype" panose="02040502050505030304" pitchFamily="18" charset="0"/>
              </a:rPr>
              <a:t>Флэгг</a:t>
            </a:r>
            <a:endParaRPr lang="ru-RU" sz="2300" b="1" dirty="0">
              <a:ln>
                <a:solidFill>
                  <a:srgbClr val="FF0000"/>
                </a:solidFill>
              </a:ln>
              <a:solidFill>
                <a:schemeClr val="bg1">
                  <a:lumMod val="95000"/>
                </a:schemeClr>
              </a:solidFill>
              <a:latin typeface="Palatino Linotype" panose="0204050205050503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2EABDDD-0155-4477-9BB7-7A289A725B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327" y="1123406"/>
            <a:ext cx="2874507" cy="4223657"/>
          </a:xfrm>
          <a:prstGeom prst="rect">
            <a:avLst/>
          </a:prstGeom>
          <a:ln w="28575">
            <a:solidFill>
              <a:schemeClr val="bg1"/>
            </a:solidFill>
            <a:prstDash val="sysDot"/>
          </a:ln>
        </p:spPr>
      </p:pic>
    </p:spTree>
    <p:extLst>
      <p:ext uri="{BB962C8B-B14F-4D97-AF65-F5344CB8AC3E}">
        <p14:creationId xmlns:p14="http://schemas.microsoft.com/office/powerpoint/2010/main" val="4282076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3000">
        <p:split orient="vert"/>
      </p:transition>
    </mc:Choice>
    <mc:Fallback xmlns="">
      <p:transition spd="slow" advClick="0" advTm="13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926" y="2011680"/>
            <a:ext cx="3111345" cy="4226377"/>
          </a:xfrm>
          <a:prstGeom prst="rect">
            <a:avLst/>
          </a:prstGeom>
          <a:ln w="28575">
            <a:solidFill>
              <a:schemeClr val="bg1"/>
            </a:solidFill>
            <a:prstDash val="sysDot"/>
          </a:ln>
        </p:spPr>
      </p:pic>
      <p:sp>
        <p:nvSpPr>
          <p:cNvPr id="3" name="Прямоугольник 2"/>
          <p:cNvSpPr/>
          <p:nvPr/>
        </p:nvSpPr>
        <p:spPr>
          <a:xfrm>
            <a:off x="3667774" y="1852286"/>
            <a:ext cx="5759770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Bahnschrift Light" panose="020B0502040204020203" pitchFamily="34" charset="0"/>
              </a:rPr>
              <a:t>    </a:t>
            </a:r>
            <a:r>
              <a:rPr lang="ru-RU" b="1" dirty="0">
                <a:solidFill>
                  <a:schemeClr val="bg1">
                    <a:lumMod val="95000"/>
                  </a:schemeClr>
                </a:solidFill>
                <a:latin typeface="Palatino Linotype" panose="02040502050505030304" pitchFamily="18" charset="0"/>
              </a:rPr>
              <a:t>Эта коллекция рождественских историй согреет ваши сердца в долгие зимние вечера и подарит праздничное настроение и ощущение предстоящих чудес. Реальные истории о семейных традициях, сплачивающих всю семью, о любви, способной преодолеть трудности, и о настоящих чудесах, которые мы сами можем сотворить для наших близких.</a:t>
            </a:r>
          </a:p>
          <a:p>
            <a:pPr algn="ctr"/>
            <a:r>
              <a:rPr lang="ru-RU" b="1" dirty="0">
                <a:solidFill>
                  <a:schemeClr val="bg1">
                    <a:lumMod val="95000"/>
                  </a:schemeClr>
                </a:solidFill>
                <a:latin typeface="Palatino Linotype" panose="02040502050505030304" pitchFamily="18" charset="0"/>
              </a:rPr>
              <a:t>   Одинокая вдова получает рождественский подарок... от покойного мужа. Семейная тайна связывает несколько поколений женщин. Кто-то получает на Рождество игрушки, а кто-то - родителей. Мальчик пережил горе утраты, но продолжал дарить любовь. Нет денег - нет подарков? Или не обязательно... И другие 96 поразительных историй, от которых вы не сможете оторваться.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8FB654CD-E8F2-4C3A-9990-46FFFE7D2718}"/>
              </a:ext>
            </a:extLst>
          </p:cNvPr>
          <p:cNvSpPr/>
          <p:nvPr/>
        </p:nvSpPr>
        <p:spPr>
          <a:xfrm>
            <a:off x="2856411" y="204400"/>
            <a:ext cx="6518882" cy="1508105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300" b="1" dirty="0">
                <a:ln>
                  <a:solidFill>
                    <a:srgbClr val="FF0000"/>
                  </a:solidFill>
                </a:ln>
                <a:solidFill>
                  <a:schemeClr val="bg1">
                    <a:lumMod val="95000"/>
                  </a:schemeClr>
                </a:solidFill>
                <a:latin typeface="Palatino Linotype" panose="02040502050505030304" pitchFamily="18" charset="0"/>
              </a:rPr>
              <a:t>«Куриный бульон для души. 101 рождественская история»</a:t>
            </a:r>
          </a:p>
          <a:p>
            <a:pPr algn="ctr"/>
            <a:r>
              <a:rPr lang="ru-RU" sz="2300" b="1" dirty="0">
                <a:ln>
                  <a:solidFill>
                    <a:srgbClr val="FF0000"/>
                  </a:solidFill>
                </a:ln>
                <a:solidFill>
                  <a:schemeClr val="bg1">
                    <a:lumMod val="95000"/>
                  </a:schemeClr>
                </a:solidFill>
                <a:latin typeface="Palatino Linotype" panose="02040502050505030304" pitchFamily="18" charset="0"/>
              </a:rPr>
              <a:t>Джек </a:t>
            </a:r>
            <a:r>
              <a:rPr lang="ru-RU" sz="2300" b="1" dirty="0" err="1">
                <a:ln>
                  <a:solidFill>
                    <a:srgbClr val="FF0000"/>
                  </a:solidFill>
                </a:ln>
                <a:solidFill>
                  <a:schemeClr val="bg1">
                    <a:lumMod val="95000"/>
                  </a:schemeClr>
                </a:solidFill>
                <a:latin typeface="Palatino Linotype" panose="02040502050505030304" pitchFamily="18" charset="0"/>
              </a:rPr>
              <a:t>Кэнфилд</a:t>
            </a:r>
            <a:r>
              <a:rPr lang="ru-RU" sz="2300" b="1" dirty="0">
                <a:ln>
                  <a:solidFill>
                    <a:srgbClr val="FF0000"/>
                  </a:solidFill>
                </a:ln>
                <a:solidFill>
                  <a:schemeClr val="bg1">
                    <a:lumMod val="95000"/>
                  </a:schemeClr>
                </a:solidFill>
                <a:latin typeface="Palatino Linotype" panose="02040502050505030304" pitchFamily="18" charset="0"/>
              </a:rPr>
              <a:t>, Марк Виктор Хансен,</a:t>
            </a:r>
          </a:p>
          <a:p>
            <a:pPr algn="ctr"/>
            <a:r>
              <a:rPr lang="ru-RU" sz="2300" b="1" dirty="0">
                <a:ln>
                  <a:solidFill>
                    <a:srgbClr val="FF0000"/>
                  </a:solidFill>
                </a:ln>
                <a:solidFill>
                  <a:schemeClr val="bg1">
                    <a:lumMod val="95000"/>
                  </a:schemeClr>
                </a:solidFill>
                <a:latin typeface="Palatino Linotype" panose="02040502050505030304" pitchFamily="18" charset="0"/>
              </a:rPr>
              <a:t>Эми </a:t>
            </a:r>
            <a:r>
              <a:rPr lang="ru-RU" sz="2300" b="1" dirty="0" err="1">
                <a:ln>
                  <a:solidFill>
                    <a:srgbClr val="FF0000"/>
                  </a:solidFill>
                </a:ln>
                <a:solidFill>
                  <a:schemeClr val="bg1">
                    <a:lumMod val="95000"/>
                  </a:schemeClr>
                </a:solidFill>
                <a:latin typeface="Palatino Linotype" panose="02040502050505030304" pitchFamily="18" charset="0"/>
              </a:rPr>
              <a:t>Ньюмарк</a:t>
            </a:r>
            <a:endParaRPr lang="ru-RU" sz="2300" b="1" dirty="0">
              <a:ln>
                <a:solidFill>
                  <a:srgbClr val="FF0000"/>
                </a:solidFill>
              </a:ln>
              <a:solidFill>
                <a:schemeClr val="bg1">
                  <a:lumMod val="95000"/>
                </a:schemeClr>
              </a:solidFill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9707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3000">
        <p:split orient="vert"/>
      </p:transition>
    </mc:Choice>
    <mc:Fallback xmlns="">
      <p:transition spd="slow" advClick="0" advTm="13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910147" y="1596562"/>
            <a:ext cx="5293021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bg1">
                    <a:lumMod val="95000"/>
                  </a:schemeClr>
                </a:solidFill>
                <a:latin typeface="Palatino Linotype" panose="02040502050505030304" pitchFamily="18" charset="0"/>
              </a:rPr>
              <a:t>   "Письма Рождественского деда" - сказка, которую </a:t>
            </a:r>
            <a:r>
              <a:rPr lang="ru-RU" b="1" dirty="0" err="1">
                <a:solidFill>
                  <a:schemeClr val="bg1">
                    <a:lumMod val="95000"/>
                  </a:schemeClr>
                </a:solidFill>
                <a:latin typeface="Palatino Linotype" panose="02040502050505030304" pitchFamily="18" charset="0"/>
              </a:rPr>
              <a:t>Толкин</a:t>
            </a:r>
            <a:r>
              <a:rPr lang="ru-RU" b="1" dirty="0">
                <a:solidFill>
                  <a:schemeClr val="bg1">
                    <a:lumMod val="95000"/>
                  </a:schemeClr>
                </a:solidFill>
                <a:latin typeface="Palatino Linotype" panose="02040502050505030304" pitchFamily="18" charset="0"/>
              </a:rPr>
              <a:t> рассказывал своим детям на протяжении более двадцати лет (первое письмо написано старшему сыну в 1920 году и последнее - дочери в 1943). Письма приходили на Рождество, и дети на них отвечали. Рождественский Дед описывал свой дом, друзей и помощников, события, забавные, а порой тревожные, которые случались на Северном полюсе. Это чудесный подарок для каждого, кто хочет узнать </a:t>
            </a:r>
            <a:r>
              <a:rPr lang="ru-RU" b="1" dirty="0" err="1">
                <a:solidFill>
                  <a:schemeClr val="bg1">
                    <a:lumMod val="95000"/>
                  </a:schemeClr>
                </a:solidFill>
                <a:latin typeface="Palatino Linotype" panose="02040502050505030304" pitchFamily="18" charset="0"/>
              </a:rPr>
              <a:t>Толкина</a:t>
            </a:r>
            <a:r>
              <a:rPr lang="ru-RU" b="1" dirty="0">
                <a:solidFill>
                  <a:schemeClr val="bg1">
                    <a:lumMod val="95000"/>
                  </a:schemeClr>
                </a:solidFill>
                <a:latin typeface="Palatino Linotype" panose="02040502050505030304" pitchFamily="18" charset="0"/>
              </a:rPr>
              <a:t> не только как великого писателя, но и великого отца.</a:t>
            </a:r>
          </a:p>
          <a:p>
            <a:pPr algn="just"/>
            <a:endParaRPr lang="ru-RU" dirty="0">
              <a:latin typeface="Bahnschrift Light" panose="020B0502040204020203" pitchFamily="34" charset="0"/>
            </a:endParaRPr>
          </a:p>
        </p:txBody>
      </p:sp>
      <p:pic>
        <p:nvPicPr>
          <p:cNvPr id="7" name="Звук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2474" y="4539575"/>
            <a:ext cx="2617673" cy="2166025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6867C2C6-971A-4CE1-9B06-7BB26E4D4F9F}"/>
              </a:ext>
            </a:extLst>
          </p:cNvPr>
          <p:cNvSpPr/>
          <p:nvPr/>
        </p:nvSpPr>
        <p:spPr>
          <a:xfrm>
            <a:off x="3910147" y="204400"/>
            <a:ext cx="5465146" cy="800219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300" b="1" dirty="0">
                <a:ln>
                  <a:solidFill>
                    <a:srgbClr val="FF0000"/>
                  </a:solidFill>
                </a:ln>
                <a:solidFill>
                  <a:schemeClr val="bg1">
                    <a:lumMod val="95000"/>
                  </a:schemeClr>
                </a:solidFill>
                <a:latin typeface="Palatino Linotype" panose="02040502050505030304" pitchFamily="18" charset="0"/>
              </a:rPr>
              <a:t>«Письма »</a:t>
            </a:r>
          </a:p>
          <a:p>
            <a:pPr algn="ctr"/>
            <a:r>
              <a:rPr lang="ru-RU" sz="2300" b="1" dirty="0">
                <a:ln>
                  <a:solidFill>
                    <a:srgbClr val="FF0000"/>
                  </a:solidFill>
                </a:ln>
                <a:solidFill>
                  <a:schemeClr val="bg1">
                    <a:lumMod val="95000"/>
                  </a:schemeClr>
                </a:solidFill>
                <a:latin typeface="Palatino Linotype" panose="02040502050505030304" pitchFamily="18" charset="0"/>
              </a:rPr>
              <a:t>Джон Рональд </a:t>
            </a:r>
            <a:r>
              <a:rPr lang="ru-RU" sz="2300" b="1" dirty="0" err="1">
                <a:ln>
                  <a:solidFill>
                    <a:srgbClr val="FF0000"/>
                  </a:solidFill>
                </a:ln>
                <a:solidFill>
                  <a:schemeClr val="bg1">
                    <a:lumMod val="95000"/>
                  </a:schemeClr>
                </a:solidFill>
                <a:latin typeface="Palatino Linotype" panose="02040502050505030304" pitchFamily="18" charset="0"/>
              </a:rPr>
              <a:t>Руэл</a:t>
            </a:r>
            <a:r>
              <a:rPr lang="ru-RU" sz="2300" b="1" dirty="0">
                <a:ln>
                  <a:solidFill>
                    <a:srgbClr val="FF0000"/>
                  </a:solidFill>
                </a:ln>
                <a:solidFill>
                  <a:schemeClr val="bg1">
                    <a:lumMod val="95000"/>
                  </a:schemeClr>
                </a:solidFill>
                <a:latin typeface="Palatino Linotype" panose="02040502050505030304" pitchFamily="18" charset="0"/>
              </a:rPr>
              <a:t> </a:t>
            </a:r>
            <a:r>
              <a:rPr lang="ru-RU" sz="2300" b="1" dirty="0" err="1">
                <a:ln>
                  <a:solidFill>
                    <a:srgbClr val="FF0000"/>
                  </a:solidFill>
                </a:ln>
                <a:solidFill>
                  <a:schemeClr val="bg1">
                    <a:lumMod val="95000"/>
                  </a:schemeClr>
                </a:solidFill>
                <a:latin typeface="Palatino Linotype" panose="02040502050505030304" pitchFamily="18" charset="0"/>
              </a:rPr>
              <a:t>Толкин</a:t>
            </a:r>
            <a:r>
              <a:rPr lang="ru-RU" sz="2300" b="1" dirty="0">
                <a:ln>
                  <a:solidFill>
                    <a:srgbClr val="FF0000"/>
                  </a:solidFill>
                </a:ln>
                <a:solidFill>
                  <a:schemeClr val="bg1">
                    <a:lumMod val="95000"/>
                  </a:schemeClr>
                </a:solidFill>
                <a:latin typeface="Palatino Linotype" panose="02040502050505030304" pitchFamily="18" charset="0"/>
              </a:rPr>
              <a:t>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3DD1FBB-70ED-4C82-B387-424961849B6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676" y="604509"/>
            <a:ext cx="2869033" cy="3607204"/>
          </a:xfrm>
          <a:prstGeom prst="rect">
            <a:avLst/>
          </a:prstGeom>
          <a:ln w="28575">
            <a:solidFill>
              <a:schemeClr val="bg1"/>
            </a:solidFill>
            <a:prstDash val="sysDot"/>
          </a:ln>
        </p:spPr>
      </p:pic>
    </p:spTree>
    <p:extLst>
      <p:ext uri="{BB962C8B-B14F-4D97-AF65-F5344CB8AC3E}">
        <p14:creationId xmlns:p14="http://schemas.microsoft.com/office/powerpoint/2010/main" val="1007827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3000">
        <p:split orient="vert"/>
      </p:transition>
    </mc:Choice>
    <mc:Fallback xmlns="">
      <p:transition spd="slow" advClick="0" advTm="13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"/>
                            </p:stCondLst>
                            <p:childTnLst>
                              <p:par>
                                <p:cTn id="8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1"/>
                            </p:stCondLst>
                            <p:childTnLst>
                              <p:par>
                                <p:cTn id="12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1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" grpId="0"/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B13ED4A8-82C9-47EA-A0AE-8B31EDECB3B2}"/>
              </a:ext>
            </a:extLst>
          </p:cNvPr>
          <p:cNvSpPr/>
          <p:nvPr/>
        </p:nvSpPr>
        <p:spPr>
          <a:xfrm>
            <a:off x="2058061" y="3740724"/>
            <a:ext cx="5948921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chemeClr val="bg1">
                    <a:lumMod val="95000"/>
                  </a:schemeClr>
                </a:solidFill>
                <a:latin typeface="Palatino Linotype" panose="02040502050505030304" pitchFamily="18" charset="0"/>
              </a:rPr>
              <a:t>Зимний чек-лист чтения на 2022 год от библиотеки БГАА непременно создаст волшебное настроение на все следующие 365 дней!</a:t>
            </a:r>
          </a:p>
          <a:p>
            <a:pPr algn="ctr"/>
            <a:r>
              <a:rPr lang="ru-RU" sz="2800" b="1" dirty="0">
                <a:solidFill>
                  <a:schemeClr val="bg1">
                    <a:lumMod val="95000"/>
                  </a:schemeClr>
                </a:solidFill>
                <a:latin typeface="Palatino Linotype" panose="02040502050505030304" pitchFamily="18" charset="0"/>
              </a:rPr>
              <a:t>С наступающими праздниками!</a:t>
            </a:r>
            <a:endParaRPr lang="ru-BY" sz="2800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4EDD4BE-614F-46B4-BCF4-2B3ED1C551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2668" y="439620"/>
            <a:ext cx="5753528" cy="316488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A105DB5-B551-4C39-B5D4-1D2A3CD3E8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436" y="3429000"/>
            <a:ext cx="3827961" cy="3827961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FFE66F2-B2FC-4521-A6A1-F989D9361C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6595" y="1487554"/>
            <a:ext cx="3645474" cy="3645474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447A6B04-F7B8-467F-BE04-DB92336C84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791849" y="4911633"/>
            <a:ext cx="2539093" cy="2539093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0E8A3AFB-3E09-4B63-9070-7AD680871E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724" y="61901"/>
            <a:ext cx="2384463" cy="2384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200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3000">
        <p:split orient="vert"/>
      </p:transition>
    </mc:Choice>
    <mc:Fallback xmlns="">
      <p:transition spd="slow" advClick="0" advTm="13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7B6A30FB-85ED-4D14-BB91-123C46402EFC}"/>
              </a:ext>
            </a:extLst>
          </p:cNvPr>
          <p:cNvSpPr/>
          <p:nvPr/>
        </p:nvSpPr>
        <p:spPr>
          <a:xfrm>
            <a:off x="3944982" y="464508"/>
            <a:ext cx="5233852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>
                <a:solidFill>
                  <a:schemeClr val="bg1">
                    <a:lumMod val="95000"/>
                  </a:schemeClr>
                </a:solidFill>
                <a:latin typeface="Palatino Linotype" panose="02040502050505030304" pitchFamily="18" charset="0"/>
              </a:rPr>
              <a:t>Зима – самое волшебное время года!</a:t>
            </a:r>
          </a:p>
          <a:p>
            <a:pPr algn="ctr"/>
            <a:r>
              <a:rPr lang="ru-RU" sz="2200" b="1" dirty="0">
                <a:solidFill>
                  <a:schemeClr val="bg1">
                    <a:lumMod val="95000"/>
                  </a:schemeClr>
                </a:solidFill>
                <a:latin typeface="Palatino Linotype" panose="02040502050505030304" pitchFamily="18" charset="0"/>
              </a:rPr>
              <a:t>Это время, когда все, даже взрослые, очень хотят верить в то, что чудеса бывают в обычной жизни, и самые заветные желания, как по волшебству, сбываются. Что, как ни чтение, может разбудить воображение и погрузить в мир фантазий?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A161754-F5EA-4A58-B0C0-8BA98E583D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352" y="692855"/>
            <a:ext cx="3559630" cy="3559630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195190F8-3680-4264-8330-725010986B2D}"/>
              </a:ext>
            </a:extLst>
          </p:cNvPr>
          <p:cNvSpPr/>
          <p:nvPr/>
        </p:nvSpPr>
        <p:spPr>
          <a:xfrm>
            <a:off x="914399" y="4718595"/>
            <a:ext cx="7236823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>
                <a:solidFill>
                  <a:schemeClr val="bg1">
                    <a:lumMod val="95000"/>
                  </a:schemeClr>
                </a:solidFill>
                <a:latin typeface="Palatino Linotype" panose="02040502050505030304" pitchFamily="18" charset="0"/>
              </a:rPr>
              <a:t>Для создания зимнего, новогоднего, поистине волшебного настроения предлагаем</a:t>
            </a:r>
          </a:p>
          <a:p>
            <a:pPr algn="ctr"/>
            <a:r>
              <a:rPr lang="ru-RU" sz="2200" b="1" dirty="0">
                <a:solidFill>
                  <a:schemeClr val="bg1">
                    <a:lumMod val="95000"/>
                  </a:schemeClr>
                </a:solidFill>
                <a:latin typeface="Palatino Linotype" panose="02040502050505030304" pitchFamily="18" charset="0"/>
              </a:rPr>
              <a:t>снежно-морозную подборку «Неизвестный новый год».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58F9D5F-8718-4926-A42C-4779D3755F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8291" y="5225143"/>
            <a:ext cx="1020535" cy="1020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6496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3000">
        <p:split orient="vert"/>
      </p:transition>
    </mc:Choice>
    <mc:Fallback xmlns="">
      <p:transition spd="slow" advClick="0" advTm="13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858000" y="1471244"/>
            <a:ext cx="5677759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Bahnschrift SemiLight Condensed" panose="020B0502040204020203" pitchFamily="34" charset="0"/>
              </a:rPr>
              <a:t>        </a:t>
            </a:r>
            <a:endParaRPr lang="ru-RU" sz="1600" b="1" dirty="0">
              <a:solidFill>
                <a:schemeClr val="bg1">
                  <a:lumMod val="95000"/>
                </a:schemeClr>
              </a:solidFill>
              <a:latin typeface="Palatino Linotype" panose="02040502050505030304" pitchFamily="18" charset="0"/>
            </a:endParaRPr>
          </a:p>
          <a:p>
            <a:pPr algn="ctr"/>
            <a:r>
              <a:rPr lang="ru-RU" b="1" dirty="0">
                <a:solidFill>
                  <a:schemeClr val="bg1">
                    <a:lumMod val="95000"/>
                  </a:schemeClr>
                </a:solidFill>
                <a:latin typeface="Palatino Linotype" panose="02040502050505030304" pitchFamily="18" charset="0"/>
              </a:rPr>
              <a:t>Это обаятельная, нежная история о любви, дружбе и тепле. Захолустный городок, где леди 60 лет и 7-летний мальчик наряжают ёлку из комочков ваты, делают гирлянды, ангелов. Пекут пироги. И все это для тех людей, которых даже не знают, но называют их "друзьями". Герои собирают ягоды, ищут ветошь, сдают ее. У них нет больших денег никогда, на крохи они варят варенье, угощают всех. Жизнь как будто оторвана от реальности. Но это не так! Леди и мальчик своими делами помогают простым людям, создают сказку для многих, угощая, наряжая ёлку. Но сколь пронзительны такие на вид простые истории о людях, несущих свет. Обаяние сказки и добра в них. Но какая и глубина...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979B5595-E95A-474C-9673-466818D2276E}"/>
              </a:ext>
            </a:extLst>
          </p:cNvPr>
          <p:cNvSpPr/>
          <p:nvPr/>
        </p:nvSpPr>
        <p:spPr>
          <a:xfrm>
            <a:off x="3576537" y="188592"/>
            <a:ext cx="5677759" cy="1200329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b="1" dirty="0">
                <a:ln>
                  <a:solidFill>
                    <a:srgbClr val="FF0000"/>
                  </a:solidFill>
                </a:ln>
                <a:solidFill>
                  <a:schemeClr val="bg1">
                    <a:lumMod val="95000"/>
                  </a:schemeClr>
                </a:solidFill>
                <a:latin typeface="Palatino Linotype" panose="02040502050505030304" pitchFamily="18" charset="0"/>
              </a:rPr>
              <a:t>«Воспоминания об одном Рождестве»</a:t>
            </a:r>
          </a:p>
          <a:p>
            <a:pPr algn="ctr"/>
            <a:r>
              <a:rPr lang="ru-RU" sz="2400" b="1" dirty="0">
                <a:ln>
                  <a:solidFill>
                    <a:srgbClr val="FF0000"/>
                  </a:solidFill>
                </a:ln>
                <a:solidFill>
                  <a:schemeClr val="bg1">
                    <a:lumMod val="95000"/>
                  </a:schemeClr>
                </a:solidFill>
                <a:latin typeface="Palatino Linotype" panose="02040502050505030304" pitchFamily="18" charset="0"/>
              </a:rPr>
              <a:t>Трумен Капоте</a:t>
            </a:r>
            <a:endParaRPr lang="ru-BY" sz="2400" dirty="0">
              <a:ln>
                <a:solidFill>
                  <a:srgbClr val="FF0000"/>
                </a:solidFill>
              </a:ln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F9BA832-C090-4F1D-9E26-B76CD52741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590" y="1471244"/>
            <a:ext cx="3405947" cy="4528962"/>
          </a:xfrm>
          <a:prstGeom prst="rect">
            <a:avLst/>
          </a:prstGeom>
          <a:ln w="28575">
            <a:solidFill>
              <a:schemeClr val="bg1"/>
            </a:solidFill>
            <a:prstDash val="sysDot"/>
          </a:ln>
        </p:spPr>
      </p:pic>
    </p:spTree>
    <p:extLst>
      <p:ext uri="{BB962C8B-B14F-4D97-AF65-F5344CB8AC3E}">
        <p14:creationId xmlns:p14="http://schemas.microsoft.com/office/powerpoint/2010/main" val="4143419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3000">
        <p:split orient="vert"/>
      </p:transition>
    </mc:Choice>
    <mc:Fallback xmlns="">
      <p:transition spd="slow" advClick="0" advTm="13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162" y="345346"/>
            <a:ext cx="2980641" cy="4172541"/>
          </a:xfrm>
          <a:prstGeom prst="rect">
            <a:avLst/>
          </a:prstGeom>
          <a:ln w="28575">
            <a:solidFill>
              <a:schemeClr val="bg1"/>
            </a:solidFill>
            <a:prstDash val="sysDot"/>
          </a:ln>
        </p:spPr>
      </p:pic>
      <p:sp>
        <p:nvSpPr>
          <p:cNvPr id="3" name="Прямоугольник 2"/>
          <p:cNvSpPr/>
          <p:nvPr/>
        </p:nvSpPr>
        <p:spPr>
          <a:xfrm>
            <a:off x="3258682" y="1315065"/>
            <a:ext cx="6056574" cy="53399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  </a:t>
            </a:r>
            <a:r>
              <a:rPr lang="ru-RU" sz="1700" b="1" dirty="0">
                <a:solidFill>
                  <a:schemeClr val="bg1">
                    <a:lumMod val="95000"/>
                  </a:schemeClr>
                </a:solidFill>
                <a:latin typeface="Palatino Linotype" panose="02040502050505030304" pitchFamily="18" charset="0"/>
              </a:rPr>
              <a:t>Действие повести охватывает целое столетие.  Инженер-путеец Сергей Иванович Морозов раз в году превращается в Деда Мороза. Вместе с ним мы проживаем XX век и ступаем в век XXI, а перед нашими глазами проходит история нашей страны.</a:t>
            </a:r>
          </a:p>
          <a:p>
            <a:pPr algn="ctr"/>
            <a:r>
              <a:rPr lang="ru-RU" sz="1700" b="1" dirty="0">
                <a:solidFill>
                  <a:schemeClr val="bg1">
                    <a:lumMod val="95000"/>
                  </a:schemeClr>
                </a:solidFill>
                <a:latin typeface="Palatino Linotype" panose="02040502050505030304" pitchFamily="18" charset="0"/>
              </a:rPr>
              <a:t>   Все начинается в 1912 году, и то, чего просто-напросто не замечали вокруг себя люди в начале ХХ века и что так интересно нам, оживает в книге: как пили чай, чему учились, как одевались, какие конфеты ели. Читатель заглянет в прошлое, своими глазами увидит самую настоящую конку, ламповый приемник и деревянную мостовую, игрушки, в которые играли дети сто, и пятьдесят, и двадцать лет назад.</a:t>
            </a:r>
          </a:p>
          <a:p>
            <a:pPr algn="ctr"/>
            <a:r>
              <a:rPr lang="ru-RU" sz="1700" b="1" dirty="0">
                <a:solidFill>
                  <a:schemeClr val="bg1">
                    <a:lumMod val="95000"/>
                  </a:schemeClr>
                </a:solidFill>
                <a:latin typeface="Palatino Linotype" panose="02040502050505030304" pitchFamily="18" charset="0"/>
              </a:rPr>
              <a:t>    Сто лет, до 2012 года, продолжается эта удивительная история - правдивая история Деда Мороза. Но и в 2012 не кончается она, и вообще не кончится, пока живет на свете самый обыкновенный человек Сергей Иванович Морозов и пока дети верят в чудеса.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080" y="4231615"/>
            <a:ext cx="1723898" cy="2564243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732A0264-E730-4A70-ACF1-8C977A5A0999}"/>
              </a:ext>
            </a:extLst>
          </p:cNvPr>
          <p:cNvSpPr/>
          <p:nvPr/>
        </p:nvSpPr>
        <p:spPr>
          <a:xfrm>
            <a:off x="3637497" y="203012"/>
            <a:ext cx="5677759" cy="830997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300" b="1" dirty="0">
                <a:ln>
                  <a:solidFill>
                    <a:srgbClr val="FF0000"/>
                  </a:solidFill>
                </a:ln>
                <a:solidFill>
                  <a:schemeClr val="bg1">
                    <a:lumMod val="95000"/>
                  </a:schemeClr>
                </a:solidFill>
                <a:latin typeface="Palatino Linotype" panose="02040502050505030304" pitchFamily="18" charset="0"/>
              </a:rPr>
              <a:t>«П</a:t>
            </a:r>
            <a:r>
              <a:rPr lang="ru-RU" sz="2400" b="1" dirty="0">
                <a:ln>
                  <a:solidFill>
                    <a:srgbClr val="FF0000"/>
                  </a:solidFill>
                </a:ln>
                <a:solidFill>
                  <a:schemeClr val="bg1">
                    <a:lumMod val="95000"/>
                  </a:schemeClr>
                </a:solidFill>
                <a:latin typeface="Palatino Linotype" panose="02040502050505030304" pitchFamily="18" charset="0"/>
              </a:rPr>
              <a:t>равдивая история Деда Мороза»</a:t>
            </a:r>
          </a:p>
          <a:p>
            <a:pPr algn="ctr"/>
            <a:r>
              <a:rPr lang="ru-RU" sz="2400" b="1" dirty="0">
                <a:ln>
                  <a:solidFill>
                    <a:srgbClr val="FF0000"/>
                  </a:solidFill>
                </a:ln>
                <a:solidFill>
                  <a:schemeClr val="bg1">
                    <a:lumMod val="95000"/>
                  </a:schemeClr>
                </a:solidFill>
                <a:latin typeface="Palatino Linotype" panose="02040502050505030304" pitchFamily="18" charset="0"/>
              </a:rPr>
              <a:t>А. Жвалевский, Е. Пастернак</a:t>
            </a:r>
            <a:endParaRPr lang="ru-BY" sz="2300" dirty="0">
              <a:ln>
                <a:solidFill>
                  <a:srgbClr val="FF0000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1402533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3000">
        <p:split orient="vert"/>
      </p:transition>
    </mc:Choice>
    <mc:Fallback xmlns="">
      <p:transition spd="slow" advClick="0" advTm="13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732119" y="1532741"/>
            <a:ext cx="5677759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latin typeface="+mj-lt"/>
              </a:rPr>
              <a:t>    </a:t>
            </a:r>
            <a:r>
              <a:rPr lang="ru-RU" b="1" dirty="0">
                <a:solidFill>
                  <a:schemeClr val="bg1">
                    <a:lumMod val="95000"/>
                  </a:schemeClr>
                </a:solidFill>
                <a:latin typeface="Palatino Linotype" panose="02040502050505030304" pitchFamily="18" charset="0"/>
              </a:rPr>
              <a:t>Чудо рождественской ночи меняет наш мир. Этот праздник - время примирения с врагами и забвения обид. В Рождество с людьми происходят удивительные преображения, и даже в самых чёрствых сердцах зарождаются искры душевного тепла. Это удивительная сказка о чудесах, которые происходили в Геингенском лесу. И единственное сохранившееся свидетельство тех событий - хрупкий цветок, выросший из корешков, собранных аббатом Иоанном. Вопреки холодам он распускается посреди зимы, и за это его стали называть Рождественской розой - как напоминание о том чудесном саде, что расцветал некогда в лесной глуши в святую ночь.</a:t>
            </a:r>
            <a:endParaRPr lang="ru-RU" sz="1600" b="1" dirty="0">
              <a:solidFill>
                <a:schemeClr val="bg1">
                  <a:lumMod val="95000"/>
                </a:schemeClr>
              </a:solidFill>
              <a:latin typeface="Palatino Linotype" panose="02040502050505030304" pitchFamily="18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9F4AE957-B8E7-4D1A-BD83-9CC9D313A116}"/>
              </a:ext>
            </a:extLst>
          </p:cNvPr>
          <p:cNvSpPr/>
          <p:nvPr/>
        </p:nvSpPr>
        <p:spPr>
          <a:xfrm>
            <a:off x="3654914" y="240843"/>
            <a:ext cx="5677759" cy="815608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300" b="1" dirty="0">
                <a:ln>
                  <a:solidFill>
                    <a:srgbClr val="FF0000"/>
                  </a:solidFill>
                </a:ln>
                <a:solidFill>
                  <a:schemeClr val="bg1">
                    <a:lumMod val="95000"/>
                  </a:schemeClr>
                </a:solidFill>
                <a:latin typeface="Palatino Linotype" panose="02040502050505030304" pitchFamily="18" charset="0"/>
              </a:rPr>
              <a:t>«Легенда о Рождественской розе»</a:t>
            </a:r>
          </a:p>
          <a:p>
            <a:pPr algn="ctr"/>
            <a:r>
              <a:rPr lang="ru-RU" sz="2400" b="1" dirty="0">
                <a:ln>
                  <a:solidFill>
                    <a:srgbClr val="FF0000"/>
                  </a:solidFill>
                </a:ln>
                <a:solidFill>
                  <a:schemeClr val="bg1">
                    <a:lumMod val="95000"/>
                  </a:schemeClr>
                </a:solidFill>
                <a:latin typeface="Palatino Linotype" panose="02040502050505030304" pitchFamily="18" charset="0"/>
              </a:rPr>
              <a:t>Сельма Лагерлёф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A5B2568-C7A2-4FA8-88A3-D3D4D27FAA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023" y="1429883"/>
            <a:ext cx="3289511" cy="4421456"/>
          </a:xfrm>
          <a:prstGeom prst="rect">
            <a:avLst/>
          </a:prstGeom>
          <a:ln w="28575">
            <a:solidFill>
              <a:schemeClr val="bg1"/>
            </a:solidFill>
            <a:prstDash val="sysDot"/>
          </a:ln>
        </p:spPr>
      </p:pic>
    </p:spTree>
    <p:extLst>
      <p:ext uri="{BB962C8B-B14F-4D97-AF65-F5344CB8AC3E}">
        <p14:creationId xmlns:p14="http://schemas.microsoft.com/office/powerpoint/2010/main" val="1925445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3000">
        <p:split orient="vert"/>
      </p:transition>
    </mc:Choice>
    <mc:Fallback xmlns="">
      <p:transition spd="slow" advClick="0" advTm="13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626" y="984372"/>
            <a:ext cx="3035322" cy="3953664"/>
          </a:xfrm>
          <a:prstGeom prst="rect">
            <a:avLst/>
          </a:prstGeom>
          <a:ln w="38100">
            <a:solidFill>
              <a:schemeClr val="bg1"/>
            </a:solidFill>
            <a:prstDash val="sysDot"/>
          </a:ln>
        </p:spPr>
      </p:pic>
      <p:sp>
        <p:nvSpPr>
          <p:cNvPr id="3" name="Прямоугольник 2"/>
          <p:cNvSpPr/>
          <p:nvPr/>
        </p:nvSpPr>
        <p:spPr>
          <a:xfrm>
            <a:off x="3358822" y="1489904"/>
            <a:ext cx="6037726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bg1">
                    <a:lumMod val="95000"/>
                  </a:schemeClr>
                </a:solidFill>
              </a:rPr>
              <a:t>   </a:t>
            </a:r>
            <a:r>
              <a:rPr lang="ru-RU" b="1" dirty="0">
                <a:solidFill>
                  <a:schemeClr val="bg1">
                    <a:lumMod val="95000"/>
                  </a:schemeClr>
                </a:solidFill>
                <a:latin typeface="Palatino Linotype" panose="02040502050505030304" pitchFamily="18" charset="0"/>
              </a:rPr>
              <a:t>Трогательная рождественская история. Всем нам хочется верить в чудеса. У детей это получатся легко и естественно. Взрослым, чтобы понять, что в их суровой и сложной жизни прямо сейчас происходит самое настоящее чудо, надо постараться.</a:t>
            </a:r>
          </a:p>
          <a:p>
            <a:pPr algn="ctr"/>
            <a:r>
              <a:rPr lang="ru-RU" b="1" dirty="0">
                <a:solidFill>
                  <a:schemeClr val="bg1">
                    <a:lumMod val="95000"/>
                  </a:schemeClr>
                </a:solidFill>
                <a:latin typeface="Palatino Linotype" panose="02040502050505030304" pitchFamily="18" charset="0"/>
              </a:rPr>
              <a:t>   Например, вспомнить, что скоро будет Рождество и Новый год — самые лучше праздники на свете. С благодарностью оглянуться на женщину, что готовит еду. С признательностью взглянуть на мужчину, который занят работой. С любовью поделиться своим мастерством с малышом, который мешается под рукой и хочет внимания. И эти мимолетные проявления заботы и любви могут сотворить настоящее чудо и изменить жизнь даже самого сурового «мистера </a:t>
            </a:r>
            <a:r>
              <a:rPr lang="ru-RU" b="1" dirty="0" err="1">
                <a:solidFill>
                  <a:schemeClr val="bg1">
                    <a:lumMod val="95000"/>
                  </a:schemeClr>
                </a:solidFill>
                <a:latin typeface="Palatino Linotype" panose="02040502050505030304" pitchFamily="18" charset="0"/>
              </a:rPr>
              <a:t>Угрюми</a:t>
            </a:r>
            <a:r>
              <a:rPr lang="ru-RU" b="1" dirty="0">
                <a:solidFill>
                  <a:schemeClr val="bg1">
                    <a:lumMod val="95000"/>
                  </a:schemeClr>
                </a:solidFill>
                <a:latin typeface="Palatino Linotype" panose="02040502050505030304" pitchFamily="18" charset="0"/>
              </a:rPr>
              <a:t>».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67" y="5398533"/>
            <a:ext cx="2859327" cy="662633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A9CD75D0-BB92-4E0F-936C-4D00C56BED94}"/>
              </a:ext>
            </a:extLst>
          </p:cNvPr>
          <p:cNvSpPr/>
          <p:nvPr/>
        </p:nvSpPr>
        <p:spPr>
          <a:xfrm>
            <a:off x="3654914" y="240843"/>
            <a:ext cx="5677759" cy="1154162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300" b="1" dirty="0">
                <a:ln>
                  <a:solidFill>
                    <a:srgbClr val="FF0000"/>
                  </a:solidFill>
                </a:ln>
                <a:solidFill>
                  <a:schemeClr val="bg1">
                    <a:lumMod val="95000"/>
                  </a:schemeClr>
                </a:solidFill>
                <a:latin typeface="Palatino Linotype" panose="02040502050505030304" pitchFamily="18" charset="0"/>
              </a:rPr>
              <a:t>«Рождественское чудо Мистера Туми»</a:t>
            </a:r>
          </a:p>
          <a:p>
            <a:pPr algn="ctr"/>
            <a:r>
              <a:rPr lang="ru-RU" sz="2300" b="1" dirty="0">
                <a:ln>
                  <a:solidFill>
                    <a:srgbClr val="FF0000"/>
                  </a:solidFill>
                </a:ln>
                <a:solidFill>
                  <a:schemeClr val="bg1">
                    <a:lumMod val="95000"/>
                  </a:schemeClr>
                </a:solidFill>
                <a:latin typeface="Palatino Linotype" panose="02040502050505030304" pitchFamily="18" charset="0"/>
              </a:rPr>
              <a:t>Сьюзан Войцеховски</a:t>
            </a:r>
          </a:p>
        </p:txBody>
      </p:sp>
    </p:spTree>
    <p:extLst>
      <p:ext uri="{BB962C8B-B14F-4D97-AF65-F5344CB8AC3E}">
        <p14:creationId xmlns:p14="http://schemas.microsoft.com/office/powerpoint/2010/main" val="1601166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3000">
        <p:split orient="vert"/>
      </p:transition>
    </mc:Choice>
    <mc:Fallback xmlns="">
      <p:transition spd="slow" advClick="0" advTm="13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818" y="431660"/>
            <a:ext cx="2688569" cy="3637277"/>
          </a:xfrm>
          <a:prstGeom prst="rect">
            <a:avLst/>
          </a:prstGeom>
          <a:ln w="28575">
            <a:solidFill>
              <a:schemeClr val="bg1">
                <a:lumMod val="95000"/>
              </a:schemeClr>
            </a:solidFill>
            <a:prstDash val="sysDot"/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383" y="4349324"/>
            <a:ext cx="3585232" cy="2282149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16178084-EA11-41C0-965A-7B3FD8AFCBC6}"/>
              </a:ext>
            </a:extLst>
          </p:cNvPr>
          <p:cNvSpPr/>
          <p:nvPr/>
        </p:nvSpPr>
        <p:spPr>
          <a:xfrm>
            <a:off x="3637497" y="310512"/>
            <a:ext cx="5677759" cy="800219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300" b="1" dirty="0">
                <a:ln>
                  <a:solidFill>
                    <a:srgbClr val="FF0000"/>
                  </a:solidFill>
                </a:ln>
                <a:solidFill>
                  <a:schemeClr val="bg1">
                    <a:lumMod val="95000"/>
                  </a:schemeClr>
                </a:solidFill>
                <a:latin typeface="Palatino Linotype" panose="02040502050505030304" pitchFamily="18" charset="0"/>
              </a:rPr>
              <a:t>«Котенок Господа Бога»</a:t>
            </a:r>
          </a:p>
          <a:p>
            <a:pPr algn="ctr"/>
            <a:r>
              <a:rPr lang="ru-RU" sz="2300" b="1" dirty="0">
                <a:ln>
                  <a:solidFill>
                    <a:srgbClr val="FF0000"/>
                  </a:solidFill>
                </a:ln>
                <a:solidFill>
                  <a:schemeClr val="bg1">
                    <a:lumMod val="95000"/>
                  </a:schemeClr>
                </a:solidFill>
                <a:latin typeface="Palatino Linotype" panose="02040502050505030304" pitchFamily="18" charset="0"/>
              </a:rPr>
              <a:t>Людмила Петрушевская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A7FB3DAD-3423-4062-BD7D-AB914B75B80B}"/>
              </a:ext>
            </a:extLst>
          </p:cNvPr>
          <p:cNvSpPr/>
          <p:nvPr/>
        </p:nvSpPr>
        <p:spPr>
          <a:xfrm>
            <a:off x="4606835" y="1615118"/>
            <a:ext cx="4615542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bg1">
                    <a:lumMod val="95000"/>
                  </a:schemeClr>
                </a:solidFill>
                <a:latin typeface="Palatino Linotype" panose="02040502050505030304" pitchFamily="18" charset="0"/>
              </a:rPr>
              <a:t>Книга Людмилы Петрушевской «Котенок Господа Бога» – это рождественские сказки для взрослых детей, и в каждой из них есть история любви. Причем любви не только простых принцесс к случайным знакомым, но и любви летчиков, ничьих невест и заблудившихся поклонников, любви бедных безвестных принцев к простым десятиклассницам, любви волшебных кукол, котят и улыбающихся лошадей… Любви маленьких мальчиков и взрослых девочек к своим непутевым мамам – и обратной горячей любви.</a:t>
            </a:r>
          </a:p>
        </p:txBody>
      </p:sp>
    </p:spTree>
    <p:extLst>
      <p:ext uri="{BB962C8B-B14F-4D97-AF65-F5344CB8AC3E}">
        <p14:creationId xmlns:p14="http://schemas.microsoft.com/office/powerpoint/2010/main" val="4091293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3000">
        <p:split orient="vert"/>
      </p:transition>
    </mc:Choice>
    <mc:Fallback xmlns="">
      <p:transition spd="slow" advClick="0" advTm="13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921218" y="1425656"/>
            <a:ext cx="5486400" cy="50475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   </a:t>
            </a:r>
            <a:r>
              <a:rPr lang="ru-RU" sz="1600" b="1" dirty="0">
                <a:solidFill>
                  <a:schemeClr val="bg1">
                    <a:lumMod val="95000"/>
                  </a:schemeClr>
                </a:solidFill>
                <a:latin typeface="Palatino Linotype" panose="02040502050505030304" pitchFamily="18" charset="0"/>
              </a:rPr>
              <a:t>Автор рассказывает нам историю, которая произошла с ним на самом деле. В Рождество он находит бездомного, израненного и худого кота, который перестал доверять людям. </a:t>
            </a:r>
          </a:p>
          <a:p>
            <a:pPr algn="ctr"/>
            <a:r>
              <a:rPr lang="ru-RU" sz="1600" b="1" dirty="0">
                <a:solidFill>
                  <a:schemeClr val="bg1">
                    <a:lumMod val="95000"/>
                  </a:schemeClr>
                </a:solidFill>
                <a:latin typeface="Palatino Linotype" panose="02040502050505030304" pitchFamily="18" charset="0"/>
              </a:rPr>
              <a:t>  Но все меняется, когда кот по имени Белый Медведь появляется в доме автора. Мы наблюдаем, как проявляется характер кота, как он себя начинает вести, как с его появлением меняется жизнь автора и чему они друг друга учат. Автор общается с котом, как с человеком. </a:t>
            </a:r>
          </a:p>
          <a:p>
            <a:pPr algn="ctr"/>
            <a:r>
              <a:rPr lang="ru-RU" sz="1600" b="1" dirty="0">
                <a:solidFill>
                  <a:schemeClr val="bg1">
                    <a:lumMod val="95000"/>
                  </a:schemeClr>
                </a:solidFill>
                <a:latin typeface="Palatino Linotype" panose="02040502050505030304" pitchFamily="18" charset="0"/>
              </a:rPr>
              <a:t>   Книга добрая, о дружбе кота и человека, которая учит хорошо относиться к братьям нашим меньшим, ведь они не могут нам  ничего сказать. </a:t>
            </a:r>
          </a:p>
          <a:p>
            <a:pPr algn="ctr"/>
            <a:r>
              <a:rPr lang="ru-RU" sz="1600" b="1" dirty="0">
                <a:solidFill>
                  <a:schemeClr val="bg1">
                    <a:lumMod val="95000"/>
                  </a:schemeClr>
                </a:solidFill>
                <a:latin typeface="Palatino Linotype" panose="02040502050505030304" pitchFamily="18" charset="0"/>
              </a:rPr>
              <a:t>    Все животные достойны, чтобы к ним относились с добротой. Не важно, кто это, бездомный пес или кот, которые разочаровались в людях и стараются выжить в этом жестоком мире или же животные, живущие у нас дома, которых мы «приручили» и, которые безгранично любят нас и доверяют, что бы мы не сделали!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442" y="4267200"/>
            <a:ext cx="2398709" cy="2299063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29E1ECAB-256A-4375-AA4F-96CFD37F62EA}"/>
              </a:ext>
            </a:extLst>
          </p:cNvPr>
          <p:cNvSpPr/>
          <p:nvPr/>
        </p:nvSpPr>
        <p:spPr>
          <a:xfrm>
            <a:off x="3637497" y="310512"/>
            <a:ext cx="5677759" cy="800219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300" b="1" dirty="0">
                <a:ln>
                  <a:solidFill>
                    <a:srgbClr val="FF0000"/>
                  </a:solidFill>
                </a:ln>
                <a:solidFill>
                  <a:schemeClr val="bg1">
                    <a:lumMod val="95000"/>
                  </a:schemeClr>
                </a:solidFill>
                <a:latin typeface="Palatino Linotype" panose="02040502050505030304" pitchFamily="18" charset="0"/>
              </a:rPr>
              <a:t>«Котенок Господа Бога»</a:t>
            </a:r>
          </a:p>
          <a:p>
            <a:pPr algn="ctr"/>
            <a:r>
              <a:rPr lang="ru-RU" sz="2300" b="1" dirty="0" err="1">
                <a:ln>
                  <a:solidFill>
                    <a:srgbClr val="FF0000"/>
                  </a:solidFill>
                </a:ln>
                <a:solidFill>
                  <a:schemeClr val="bg1">
                    <a:lumMod val="95000"/>
                  </a:schemeClr>
                </a:solidFill>
                <a:latin typeface="Palatino Linotype" panose="02040502050505030304" pitchFamily="18" charset="0"/>
              </a:rPr>
              <a:t>Клинвенд</a:t>
            </a:r>
            <a:r>
              <a:rPr lang="ru-RU" sz="2300" b="1" dirty="0">
                <a:ln>
                  <a:solidFill>
                    <a:srgbClr val="FF0000"/>
                  </a:solidFill>
                </a:ln>
                <a:solidFill>
                  <a:schemeClr val="bg1">
                    <a:lumMod val="95000"/>
                  </a:schemeClr>
                </a:solidFill>
                <a:latin typeface="Palatino Linotype" panose="02040502050505030304" pitchFamily="18" charset="0"/>
              </a:rPr>
              <a:t> Эмори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0FB7629-B7F9-4FBF-AB5F-9A6EF8D484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336" y="184248"/>
            <a:ext cx="3062922" cy="3765176"/>
          </a:xfrm>
          <a:prstGeom prst="rect">
            <a:avLst/>
          </a:prstGeom>
          <a:ln w="28575">
            <a:solidFill>
              <a:schemeClr val="bg1">
                <a:lumMod val="95000"/>
              </a:schemeClr>
            </a:solidFill>
            <a:prstDash val="sysDot"/>
          </a:ln>
        </p:spPr>
      </p:pic>
    </p:spTree>
    <p:extLst>
      <p:ext uri="{BB962C8B-B14F-4D97-AF65-F5344CB8AC3E}">
        <p14:creationId xmlns:p14="http://schemas.microsoft.com/office/powerpoint/2010/main" val="1164714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3000">
        <p:split orient="vert"/>
      </p:transition>
    </mc:Choice>
    <mc:Fallback xmlns="">
      <p:transition spd="slow" advClick="0" advTm="13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342507" y="2248816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dirty="0"/>
              <a:t>   </a:t>
            </a:r>
            <a:endParaRPr lang="ru-RU" sz="1600" b="1" dirty="0">
              <a:solidFill>
                <a:schemeClr val="bg1">
                  <a:lumMod val="95000"/>
                </a:schemeClr>
              </a:solidFill>
              <a:latin typeface="Palatino Linotype" panose="02040502050505030304" pitchFamily="18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0CE4E697-E010-4235-B0E7-EB4FD64EACCF}"/>
              </a:ext>
            </a:extLst>
          </p:cNvPr>
          <p:cNvSpPr/>
          <p:nvPr/>
        </p:nvSpPr>
        <p:spPr>
          <a:xfrm>
            <a:off x="3637497" y="310512"/>
            <a:ext cx="5677759" cy="1154162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300" b="1" dirty="0">
                <a:ln>
                  <a:solidFill>
                    <a:srgbClr val="FF0000"/>
                  </a:solidFill>
                </a:ln>
                <a:solidFill>
                  <a:schemeClr val="bg1">
                    <a:lumMod val="95000"/>
                  </a:schemeClr>
                </a:solidFill>
                <a:latin typeface="Palatino Linotype" panose="02040502050505030304" pitchFamily="18" charset="0"/>
              </a:rPr>
              <a:t>«Санта-</a:t>
            </a:r>
            <a:r>
              <a:rPr lang="ru-RU" sz="2300" b="1" dirty="0" err="1">
                <a:ln>
                  <a:solidFill>
                    <a:srgbClr val="FF0000"/>
                  </a:solidFill>
                </a:ln>
                <a:solidFill>
                  <a:schemeClr val="bg1">
                    <a:lumMod val="95000"/>
                  </a:schemeClr>
                </a:solidFill>
                <a:latin typeface="Palatino Linotype" panose="02040502050505030304" pitchFamily="18" charset="0"/>
              </a:rPr>
              <a:t>хрякус</a:t>
            </a:r>
            <a:r>
              <a:rPr lang="ru-RU" sz="2300" b="1" dirty="0">
                <a:ln>
                  <a:solidFill>
                    <a:srgbClr val="FF0000"/>
                  </a:solidFill>
                </a:ln>
                <a:solidFill>
                  <a:schemeClr val="bg1">
                    <a:lumMod val="95000"/>
                  </a:schemeClr>
                </a:solidFill>
                <a:latin typeface="Palatino Linotype" panose="02040502050505030304" pitchFamily="18" charset="0"/>
              </a:rPr>
              <a:t>. </a:t>
            </a:r>
            <a:r>
              <a:rPr lang="ru-RU" sz="2300" b="1" dirty="0" err="1">
                <a:ln>
                  <a:solidFill>
                    <a:srgbClr val="FF0000"/>
                  </a:solidFill>
                </a:ln>
                <a:solidFill>
                  <a:schemeClr val="bg1">
                    <a:lumMod val="95000"/>
                  </a:schemeClr>
                </a:solidFill>
                <a:latin typeface="Palatino Linotype" panose="02040502050505030304" pitchFamily="18" charset="0"/>
              </a:rPr>
              <a:t>Страшдественская</a:t>
            </a:r>
            <a:r>
              <a:rPr lang="ru-RU" sz="2300" b="1" dirty="0">
                <a:ln>
                  <a:solidFill>
                    <a:srgbClr val="FF0000"/>
                  </a:solidFill>
                </a:ln>
                <a:solidFill>
                  <a:schemeClr val="bg1">
                    <a:lumMod val="95000"/>
                  </a:schemeClr>
                </a:solidFill>
                <a:latin typeface="Palatino Linotype" panose="02040502050505030304" pitchFamily="18" charset="0"/>
              </a:rPr>
              <a:t> сказка»</a:t>
            </a:r>
          </a:p>
          <a:p>
            <a:pPr algn="ctr"/>
            <a:r>
              <a:rPr lang="ru-RU" sz="2300" b="1" dirty="0">
                <a:ln>
                  <a:solidFill>
                    <a:srgbClr val="FF0000"/>
                  </a:solidFill>
                </a:ln>
                <a:solidFill>
                  <a:schemeClr val="bg1">
                    <a:lumMod val="95000"/>
                  </a:schemeClr>
                </a:solidFill>
                <a:latin typeface="Palatino Linotype" panose="02040502050505030304" pitchFamily="18" charset="0"/>
              </a:rPr>
              <a:t>Терри </a:t>
            </a:r>
            <a:r>
              <a:rPr lang="ru-RU" sz="2300" b="1" dirty="0" err="1">
                <a:ln>
                  <a:solidFill>
                    <a:srgbClr val="FF0000"/>
                  </a:solidFill>
                </a:ln>
                <a:solidFill>
                  <a:schemeClr val="bg1">
                    <a:lumMod val="95000"/>
                  </a:schemeClr>
                </a:solidFill>
                <a:latin typeface="Palatino Linotype" panose="02040502050505030304" pitchFamily="18" charset="0"/>
              </a:rPr>
              <a:t>Пратчетт</a:t>
            </a:r>
            <a:endParaRPr lang="ru-RU" sz="2300" b="1" dirty="0">
              <a:ln>
                <a:solidFill>
                  <a:srgbClr val="FF0000"/>
                </a:solidFill>
              </a:ln>
              <a:solidFill>
                <a:schemeClr val="bg1">
                  <a:lumMod val="95000"/>
                </a:schemeClr>
              </a:solidFill>
              <a:latin typeface="Palatino Linotype" panose="02040502050505030304" pitchFamily="18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C4BB3CB7-9499-4200-8F47-BCA32918EE72}"/>
              </a:ext>
            </a:extLst>
          </p:cNvPr>
          <p:cNvSpPr/>
          <p:nvPr/>
        </p:nvSpPr>
        <p:spPr>
          <a:xfrm>
            <a:off x="3225733" y="1675812"/>
            <a:ext cx="6329547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bg1">
                    <a:lumMod val="95000"/>
                  </a:schemeClr>
                </a:solidFill>
                <a:latin typeface="Palatino Linotype" panose="02040502050505030304" pitchFamily="18" charset="0"/>
              </a:rPr>
              <a:t>Ночь перед </a:t>
            </a:r>
            <a:r>
              <a:rPr lang="ru-RU" b="1" dirty="0" err="1">
                <a:solidFill>
                  <a:schemeClr val="bg1">
                    <a:lumMod val="95000"/>
                  </a:schemeClr>
                </a:solidFill>
                <a:latin typeface="Palatino Linotype" panose="02040502050505030304" pitchFamily="18" charset="0"/>
              </a:rPr>
              <a:t>Страшдеством</a:t>
            </a:r>
            <a:r>
              <a:rPr lang="ru-RU" b="1" dirty="0">
                <a:solidFill>
                  <a:schemeClr val="bg1">
                    <a:lumMod val="95000"/>
                  </a:schemeClr>
                </a:solidFill>
                <a:latin typeface="Palatino Linotype" panose="02040502050505030304" pitchFamily="18" charset="0"/>
              </a:rPr>
              <a:t> обычно самое радостное время в Плоском мире, когда перевозбуждённые дети не могут заснуть, предвкушая подарки в развешенных для этого носках… Но в этом году с праздниками творится что-то не то. Всеобщие подозрения связаны с гильдией наёмных убийц </a:t>
            </a:r>
            <a:r>
              <a:rPr lang="ru-RU" b="1" dirty="0" err="1">
                <a:solidFill>
                  <a:schemeClr val="bg1">
                    <a:lumMod val="95000"/>
                  </a:schemeClr>
                </a:solidFill>
                <a:latin typeface="Palatino Linotype" panose="02040502050505030304" pitchFamily="18" charset="0"/>
              </a:rPr>
              <a:t>Анк-Морпорка</a:t>
            </a:r>
            <a:r>
              <a:rPr lang="ru-RU" b="1" dirty="0">
                <a:solidFill>
                  <a:schemeClr val="bg1">
                    <a:lumMod val="95000"/>
                  </a:schemeClr>
                </a:solidFill>
                <a:latin typeface="Palatino Linotype" panose="02040502050505030304" pitchFamily="18" charset="0"/>
              </a:rPr>
              <a:t>, и что-то уже замышляется.</a:t>
            </a:r>
          </a:p>
          <a:p>
            <a:pPr algn="ctr"/>
            <a:r>
              <a:rPr lang="ru-RU" b="1" dirty="0">
                <a:solidFill>
                  <a:schemeClr val="bg1">
                    <a:lumMod val="95000"/>
                  </a:schemeClr>
                </a:solidFill>
                <a:latin typeface="Palatino Linotype" panose="02040502050505030304" pitchFamily="18" charset="0"/>
              </a:rPr>
              <a:t>     А любимый дедушка </a:t>
            </a:r>
            <a:r>
              <a:rPr lang="ru-RU" b="1" dirty="0" err="1">
                <a:solidFill>
                  <a:schemeClr val="bg1">
                    <a:lumMod val="95000"/>
                  </a:schemeClr>
                </a:solidFill>
                <a:latin typeface="Palatino Linotype" panose="02040502050505030304" pitchFamily="18" charset="0"/>
              </a:rPr>
              <a:t>Хог</a:t>
            </a:r>
            <a:r>
              <a:rPr lang="ru-RU" b="1" dirty="0">
                <a:solidFill>
                  <a:schemeClr val="bg1">
                    <a:lumMod val="95000"/>
                  </a:schemeClr>
                </a:solidFill>
                <a:latin typeface="Palatino Linotype" panose="02040502050505030304" pitchFamily="18" charset="0"/>
              </a:rPr>
              <a:t> (Санта-</a:t>
            </a:r>
            <a:r>
              <a:rPr lang="ru-RU" b="1" dirty="0" err="1">
                <a:solidFill>
                  <a:schemeClr val="bg1">
                    <a:lumMod val="95000"/>
                  </a:schemeClr>
                </a:solidFill>
                <a:latin typeface="Palatino Linotype" panose="02040502050505030304" pitchFamily="18" charset="0"/>
              </a:rPr>
              <a:t>Хрякус</a:t>
            </a:r>
            <a:r>
              <a:rPr lang="ru-RU" b="1" dirty="0">
                <a:solidFill>
                  <a:schemeClr val="bg1">
                    <a:lumMod val="95000"/>
                  </a:schemeClr>
                </a:solidFill>
                <a:latin typeface="Palatino Linotype" panose="02040502050505030304" pitchFamily="18" charset="0"/>
              </a:rPr>
              <a:t>), который приносит детям подарки – куда-то пропал. И вся жизнь Плоского мира вдруг подвергается страшной опасности, ведь если дети перестанут в него верить, солнце больше не взойдёт! Судьба этого мира лежит в руках пёстрой команды, группки волшебников, возглавляемой </a:t>
            </a:r>
            <a:r>
              <a:rPr lang="ru-RU" b="1" dirty="0" err="1">
                <a:solidFill>
                  <a:schemeClr val="bg1">
                    <a:lumMod val="95000"/>
                  </a:schemeClr>
                </a:solidFill>
                <a:latin typeface="Palatino Linotype" panose="02040502050505030304" pitchFamily="18" charset="0"/>
              </a:rPr>
              <a:t>аркканцлером</a:t>
            </a:r>
            <a:r>
              <a:rPr lang="ru-RU" b="1" dirty="0">
                <a:solidFill>
                  <a:schemeClr val="bg1">
                    <a:lumMod val="95000"/>
                  </a:schemeClr>
                </a:solidFill>
                <a:latin typeface="Palatino Linotype" panose="02040502050505030304" pitchFamily="18" charset="0"/>
              </a:rPr>
              <a:t> Незримого Университета по имени </a:t>
            </a:r>
            <a:r>
              <a:rPr lang="ru-RU" b="1" dirty="0" err="1">
                <a:solidFill>
                  <a:schemeClr val="bg1">
                    <a:lumMod val="95000"/>
                  </a:schemeClr>
                </a:solidFill>
                <a:latin typeface="Palatino Linotype" panose="02040502050505030304" pitchFamily="18" charset="0"/>
              </a:rPr>
              <a:t>Наверн</a:t>
            </a:r>
            <a:r>
              <a:rPr lang="ru-RU" b="1" dirty="0">
                <a:solidFill>
                  <a:schemeClr val="bg1">
                    <a:lumMod val="95000"/>
                  </a:schemeClr>
                </a:solidFill>
                <a:latin typeface="Palatino Linotype" panose="02040502050505030304" pitchFamily="18" charset="0"/>
              </a:rPr>
              <a:t> </a:t>
            </a:r>
            <a:r>
              <a:rPr lang="ru-RU" b="1" dirty="0" err="1">
                <a:solidFill>
                  <a:schemeClr val="bg1">
                    <a:lumMod val="95000"/>
                  </a:schemeClr>
                </a:solidFill>
                <a:latin typeface="Palatino Linotype" panose="02040502050505030304" pitchFamily="18" charset="0"/>
              </a:rPr>
              <a:t>Чудакули</a:t>
            </a:r>
            <a:r>
              <a:rPr lang="ru-RU" b="1" dirty="0">
                <a:solidFill>
                  <a:schemeClr val="bg1">
                    <a:lumMod val="95000"/>
                  </a:schemeClr>
                </a:solidFill>
                <a:latin typeface="Palatino Linotype" panose="02040502050505030304" pitchFamily="18" charset="0"/>
              </a:rPr>
              <a:t>, в которую также входит слуга по имени Альберт, хладнокровная гувернантка Сюзан Сто </a:t>
            </a:r>
            <a:r>
              <a:rPr lang="ru-RU" b="1" dirty="0" err="1">
                <a:solidFill>
                  <a:schemeClr val="bg1">
                    <a:lumMod val="95000"/>
                  </a:schemeClr>
                </a:solidFill>
                <a:latin typeface="Palatino Linotype" panose="02040502050505030304" pitchFamily="18" charset="0"/>
              </a:rPr>
              <a:t>Гелит</a:t>
            </a:r>
            <a:r>
              <a:rPr lang="ru-RU" b="1" dirty="0">
                <a:solidFill>
                  <a:schemeClr val="bg1">
                    <a:lumMod val="95000"/>
                  </a:schemeClr>
                </a:solidFill>
                <a:latin typeface="Palatino Linotype" panose="02040502050505030304" pitchFamily="18" charset="0"/>
              </a:rPr>
              <a:t>…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4A0D75A-77D6-469B-A12B-29327D756F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9" y="1264377"/>
            <a:ext cx="2910041" cy="4122557"/>
          </a:xfrm>
          <a:prstGeom prst="rect">
            <a:avLst/>
          </a:prstGeom>
          <a:ln w="28575">
            <a:solidFill>
              <a:schemeClr val="bg1">
                <a:lumMod val="95000"/>
              </a:schemeClr>
            </a:solidFill>
            <a:prstDash val="sysDot"/>
          </a:ln>
        </p:spPr>
      </p:pic>
    </p:spTree>
    <p:extLst>
      <p:ext uri="{BB962C8B-B14F-4D97-AF65-F5344CB8AC3E}">
        <p14:creationId xmlns:p14="http://schemas.microsoft.com/office/powerpoint/2010/main" val="3303237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3000">
        <p:split orient="vert"/>
      </p:transition>
    </mc:Choice>
    <mc:Fallback xmlns="">
      <p:transition spd="slow" advClick="0" advTm="13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383</TotalTime>
  <Words>1523</Words>
  <Application>Microsoft Office PowerPoint</Application>
  <PresentationFormat>Широкоэкранный</PresentationFormat>
  <Paragraphs>52</Paragraphs>
  <Slides>14</Slides>
  <Notes>0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21" baseType="lpstr">
      <vt:lpstr>Arial</vt:lpstr>
      <vt:lpstr>Bahnschrift Light</vt:lpstr>
      <vt:lpstr>Bahnschrift SemiLight Condensed</vt:lpstr>
      <vt:lpstr>Calibri</vt:lpstr>
      <vt:lpstr>Calibri Light</vt:lpstr>
      <vt:lpstr>Palatino Linotype</vt:lpstr>
      <vt:lpstr>Тема Office</vt:lpstr>
      <vt:lpstr>Неизвестный новый год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NAME OF  PRESENTATION</dc:title>
  <dc:creator>user</dc:creator>
  <cp:lastModifiedBy>Анна М. Реут</cp:lastModifiedBy>
  <cp:revision>116</cp:revision>
  <dcterms:created xsi:type="dcterms:W3CDTF">2021-11-23T10:05:50Z</dcterms:created>
  <dcterms:modified xsi:type="dcterms:W3CDTF">2021-12-21T07:57:36Z</dcterms:modified>
</cp:coreProperties>
</file>