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  <p:sldMasterId id="2147483680" r:id="rId5"/>
    <p:sldMasterId id="2147483692" r:id="rId6"/>
  </p:sldMasterIdLst>
  <p:notesMasterIdLst>
    <p:notesMasterId r:id="rId37"/>
  </p:notesMasterIdLst>
  <p:handoutMasterIdLst>
    <p:handoutMasterId r:id="rId38"/>
  </p:handoutMasterIdLst>
  <p:sldIdLst>
    <p:sldId id="264" r:id="rId7"/>
    <p:sldId id="262" r:id="rId8"/>
    <p:sldId id="276" r:id="rId9"/>
    <p:sldId id="259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3" r:id="rId26"/>
    <p:sldId id="292" r:id="rId27"/>
    <p:sldId id="294" r:id="rId28"/>
    <p:sldId id="296" r:id="rId29"/>
    <p:sldId id="297" r:id="rId30"/>
    <p:sldId id="298" r:id="rId31"/>
    <p:sldId id="299" r:id="rId32"/>
    <p:sldId id="295" r:id="rId33"/>
    <p:sldId id="300" r:id="rId34"/>
    <p:sldId id="302" r:id="rId35"/>
    <p:sldId id="301" r:id="rId36"/>
  </p:sldIdLst>
  <p:sldSz cx="9144000" cy="6858000" type="screen4x3"/>
  <p:notesSz cx="6858000" cy="9144000"/>
  <p:defaultTextStyle>
    <a:defPPr rtl="0">
      <a:defRPr lang="ru-ru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2880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82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114" d="100"/>
          <a:sy n="114" d="100"/>
        </p:scale>
        <p:origin x="1524" y="114"/>
      </p:cViewPr>
      <p:guideLst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3774" y="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8484CA07-C5E7-423F-8A89-CDEFB98BBBBD}" type="datetime1">
              <a:rPr lang="ru-RU" smtClean="0">
                <a:solidFill>
                  <a:schemeClr val="tx2"/>
                </a:solidFill>
              </a:rPr>
              <a:pPr algn="r" rtl="0"/>
              <a:t>13.09.2021</a:t>
            </a:fld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CFD77566-CD65-4859-9FA1-43956DC85B8C}" type="slidenum">
              <a:rPr lang="ru-RU" smtClean="0">
                <a:solidFill>
                  <a:schemeClr val="tx2"/>
                </a:solidFill>
              </a:rPr>
              <a:pPr algn="r" rtl="0"/>
              <a:t>‹#›</a:t>
            </a:fld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398E138F-070A-4ABE-8680-EE3B75046655}" type="datetime1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4" name="Образ слайда 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05200" y="1498602"/>
            <a:ext cx="5257800" cy="3298825"/>
          </a:xfrm>
        </p:spPr>
        <p:txBody>
          <a:bodyPr rtlCol="0">
            <a:normAutofit/>
          </a:bodyPr>
          <a:lstStyle>
            <a:lvl1pPr algn="l" rtl="0">
              <a:lnSpc>
                <a:spcPct val="90000"/>
              </a:lnSpc>
              <a:defRPr sz="5400" cap="none" baseline="0"/>
            </a:lvl1pPr>
          </a:lstStyle>
          <a:p>
            <a:pPr rt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05200" y="4927600"/>
            <a:ext cx="5257800" cy="1244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n-US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5A54A38-064E-4FD3-ADDA-813D070CCDEC}" type="datetime1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274639"/>
            <a:ext cx="1066800" cy="5897561"/>
          </a:xfrm>
        </p:spPr>
        <p:txBody>
          <a:bodyPr vert="eaVert" rtlCol="0"/>
          <a:lstStyle/>
          <a:p>
            <a:pPr rt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9"/>
            <a:ext cx="6400800" cy="5897561"/>
          </a:xfrm>
        </p:spPr>
        <p:txBody>
          <a:bodyPr vert="eaVert"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E96D35B-A72A-47CE-BC7F-8E47A98042F7}" type="datetime1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84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50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91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72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52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78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11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56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 baseline="0"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6F05FC7-2B8E-409D-848C-109CED0920CB}" type="datetime1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53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5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7618000" y="6182000"/>
            <a:ext cx="1487400" cy="420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64" name="Shape 164"/>
          <p:cNvGrpSpPr/>
          <p:nvPr/>
        </p:nvGrpSpPr>
        <p:grpSpPr>
          <a:xfrm>
            <a:off x="6946842" y="5963633"/>
            <a:ext cx="2202831" cy="894393"/>
            <a:chOff x="5575242" y="4472723"/>
            <a:chExt cx="2202830" cy="670795"/>
          </a:xfrm>
        </p:grpSpPr>
        <p:sp>
          <p:nvSpPr>
            <p:cNvPr id="165" name="Shape 16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66" name="Shape 16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7" name="Shape 16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8" name="Shape 16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169" name="Shape 169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0" name="Shape 17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1" name="Shape 171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172" name="Shape 172"/>
          <p:cNvGrpSpPr/>
          <p:nvPr/>
        </p:nvGrpSpPr>
        <p:grpSpPr>
          <a:xfrm rot="10800000">
            <a:off x="-8" y="-1"/>
            <a:ext cx="2202831" cy="894393"/>
            <a:chOff x="5575242" y="4472723"/>
            <a:chExt cx="2202830" cy="670795"/>
          </a:xfrm>
        </p:grpSpPr>
        <p:sp>
          <p:nvSpPr>
            <p:cNvPr id="173" name="Shape 17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74" name="Shape 174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5" name="Shape 17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6" name="Shape 17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177" name="Shape 17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8" name="Shape 17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9" name="Shape 179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0201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445000"/>
            <a:ext cx="5257800" cy="1930400"/>
          </a:xfrm>
        </p:spPr>
        <p:txBody>
          <a:bodyPr rtlCol="0" anchor="t">
            <a:normAutofit/>
          </a:bodyPr>
          <a:lstStyle>
            <a:lvl1pPr algn="l" rtl="0">
              <a:defRPr sz="5400" b="0" cap="none" baseline="0"/>
            </a:lvl1pPr>
          </a:lstStyle>
          <a:p>
            <a:pPr rt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124201"/>
            <a:ext cx="5257800" cy="1296987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701800"/>
            <a:ext cx="3733800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4400" y="1701800"/>
            <a:ext cx="3733800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54A55CC-0A00-4078-B471-E82144E029E5}" type="datetime1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1249" y="1608836"/>
            <a:ext cx="3730752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8200" y="2209800"/>
            <a:ext cx="3733800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27448" y="1608836"/>
            <a:ext cx="3730752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24400" y="2209800"/>
            <a:ext cx="3733800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929E139-3DCD-45B3-A256-BC4A45460039}" type="datetime1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0E3CC68-AEAE-47A6-9F44-4FA6ECD045F6}" type="datetime1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AF61297-96D5-47D9-A057-97E3A0064DBB}" type="datetime1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971800" y="0"/>
            <a:ext cx="59436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1" y="1701800"/>
            <a:ext cx="2514600" cy="28448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2800" y="482600"/>
            <a:ext cx="5105400" cy="5892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8601" y="4648200"/>
            <a:ext cx="2514600" cy="1727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3A3AD06-A2F7-42F2-8394-5FE48A31B1CA}" type="datetime1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62100" y="0"/>
            <a:ext cx="60198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7620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279402"/>
            <a:ext cx="5486400" cy="4448175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8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3" indent="0" algn="l" rtl="0">
              <a:buNone/>
              <a:defRPr sz="2700"/>
            </a:lvl5pPr>
            <a:lvl6pPr marL="3047467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rtl="0"/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5562600"/>
            <a:ext cx="5486400" cy="812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E9F9B5-42A6-4D3C-A117-7204DD0BD50D}" type="datetime1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28600" y="0"/>
            <a:ext cx="86868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sz="2400" dirty="0"/>
          </a:p>
        </p:txBody>
      </p:sp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620000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838200" y="1701800"/>
            <a:ext cx="7620000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400802"/>
            <a:ext cx="2057400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40EAA6FA-49D8-40F0-9874-72AAFBF9C152}" type="datetime1">
              <a:rPr lang="ru-RU" smtClean="0"/>
              <a:pPr/>
              <a:t>13.09.2021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931645" y="6400802"/>
            <a:ext cx="4663440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27346" y="6400802"/>
            <a:ext cx="830855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287254"/>
            <a:ext cx="7869890" cy="4889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44256"/>
            <a:ext cx="7869890" cy="9987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9451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14275" y="523433"/>
            <a:ext cx="5258400" cy="102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14275" y="1769800"/>
            <a:ext cx="6132600" cy="419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7618000" y="6182000"/>
            <a:ext cx="1487400" cy="42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6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algn="r"/>
              <a:t>‹#›</a:t>
            </a:fld>
            <a:endParaRPr lang="en" sz="16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587313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gif"/><Relationship Id="rId5" Type="http://schemas.microsoft.com/office/2007/relationships/hdphoto" Target="../media/hdphoto4.wdp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8.wdp"/><Relationship Id="rId7" Type="http://schemas.openxmlformats.org/officeDocument/2006/relationships/image" Target="../media/image48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microsoft.com/office/2007/relationships/hdphoto" Target="../media/hdphoto9.wdp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11.wdp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14.wdp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7.wdp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microsoft.com/office/2007/relationships/hdphoto" Target="../media/hdphoto18.wdp"/><Relationship Id="rId7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9.wdp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7.png"/><Relationship Id="rId5" Type="http://schemas.microsoft.com/office/2007/relationships/hdphoto" Target="../media/hdphoto22.wdp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24200" y="1447800"/>
            <a:ext cx="5334000" cy="3682998"/>
          </a:xfrm>
        </p:spPr>
        <p:txBody>
          <a:bodyPr rtlCol="0">
            <a:noAutofit/>
          </a:bodyPr>
          <a:lstStyle/>
          <a:p>
            <a:pPr algn="ctr" rtl="0"/>
            <a:r>
              <a:rPr lang="be-BY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Библиотека БГАА празднует День библиотек</a:t>
            </a:r>
            <a:endParaRPr lang="ru-RU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6F16DAA-064B-4370-BB6E-06EBA73C95D9}"/>
              </a:ext>
            </a:extLst>
          </p:cNvPr>
          <p:cNvSpPr/>
          <p:nvPr/>
        </p:nvSpPr>
        <p:spPr>
          <a:xfrm>
            <a:off x="6858000" y="6400800"/>
            <a:ext cx="22077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Fira Sans"/>
              </a:rPr>
              <a:t>Подготовила Анна Реут</a:t>
            </a:r>
            <a:endParaRPr lang="ru-BY" sz="1600" dirty="0">
              <a:latin typeface="Fira Sans"/>
            </a:endParaRPr>
          </a:p>
        </p:txBody>
      </p:sp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B835658-C2AE-4900-AABE-74D0BB3D341E}"/>
              </a:ext>
            </a:extLst>
          </p:cNvPr>
          <p:cNvSpPr/>
          <p:nvPr/>
        </p:nvSpPr>
        <p:spPr>
          <a:xfrm>
            <a:off x="304800" y="5236218"/>
            <a:ext cx="6477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Fira Sans"/>
              </a:rPr>
              <a:t>Традиционно в День библиотек проводятся различные мероприятия. Они направлены на повышение статуса и престижа библиотек, культурных и образовательных центров.</a:t>
            </a:r>
            <a:endParaRPr lang="ru-BY" dirty="0">
              <a:solidFill>
                <a:srgbClr val="0070C0"/>
              </a:solidFill>
            </a:endParaRPr>
          </a:p>
        </p:txBody>
      </p:sp>
      <p:pic>
        <p:nvPicPr>
          <p:cNvPr id="4098" name="Picture 2" descr="http://www.mlyn.by/wp-content/uploads/2020/09/biblioetik-11-900x600.jpg">
            <a:extLst>
              <a:ext uri="{FF2B5EF4-FFF2-40B4-BE49-F238E27FC236}">
                <a16:creationId xmlns:a16="http://schemas.microsoft.com/office/drawing/2014/main" id="{98C33494-58D6-4D8B-AF08-3A2571773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525" y="1091967"/>
            <a:ext cx="5791200" cy="4038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mlyn.by/wp-content/uploads/2020/09/Biblioteki-3-900x600.jpg">
            <a:extLst>
              <a:ext uri="{FF2B5EF4-FFF2-40B4-BE49-F238E27FC236}">
                <a16:creationId xmlns:a16="http://schemas.microsoft.com/office/drawing/2014/main" id="{64EB9479-AA94-48FE-9A61-D62D10C32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582" y="533400"/>
            <a:ext cx="3054018" cy="2196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1.bp.blogspot.com/-wxPAny83uJM/X2H-NBsKqqI/AAAAAAAAOKU/ejgBJ2vtgFMTbZfF47qHPsxJc9aFX4uIgCLcBGAsYHQ/s1773/IMG_5291.JPG">
            <a:extLst>
              <a:ext uri="{FF2B5EF4-FFF2-40B4-BE49-F238E27FC236}">
                <a16:creationId xmlns:a16="http://schemas.microsoft.com/office/drawing/2014/main" id="{C108FE49-2EC1-4362-8F5D-DFFDB04FC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2971799"/>
            <a:ext cx="2971800" cy="2043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250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21E1731-C4E8-4473-873D-BEEDBDF350F7}"/>
              </a:ext>
            </a:extLst>
          </p:cNvPr>
          <p:cNvSpPr/>
          <p:nvPr/>
        </p:nvSpPr>
        <p:spPr>
          <a:xfrm>
            <a:off x="504825" y="4038600"/>
            <a:ext cx="4343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Fira Sans"/>
              </a:rPr>
              <a:t>Это могут быть торжественные встречи библиотекарей, выставки, круглые столы, презентации различных публикаций и т. д.</a:t>
            </a:r>
            <a:endParaRPr lang="ru-BY" dirty="0">
              <a:solidFill>
                <a:srgbClr val="0070C0"/>
              </a:solidFill>
            </a:endParaRPr>
          </a:p>
        </p:txBody>
      </p:sp>
      <p:pic>
        <p:nvPicPr>
          <p:cNvPr id="2052" name="Picture 4" descr="11">
            <a:extLst>
              <a:ext uri="{FF2B5EF4-FFF2-40B4-BE49-F238E27FC236}">
                <a16:creationId xmlns:a16="http://schemas.microsoft.com/office/drawing/2014/main" id="{B0F4E2EC-054F-46A6-B7FF-595BEA238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2171700" cy="3241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polessu.by/sites/default/files/images/22-foto/06/648.jpg">
            <a:extLst>
              <a:ext uri="{FF2B5EF4-FFF2-40B4-BE49-F238E27FC236}">
                <a16:creationId xmlns:a16="http://schemas.microsoft.com/office/drawing/2014/main" id="{CA3ED12F-F18D-45B2-B149-C56918409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94269"/>
            <a:ext cx="5410200" cy="32042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bibliot.vsavm.by/images/dbb4.jpg">
            <a:extLst>
              <a:ext uri="{FF2B5EF4-FFF2-40B4-BE49-F238E27FC236}">
                <a16:creationId xmlns:a16="http://schemas.microsoft.com/office/drawing/2014/main" id="{B68E0B91-0C87-4BCA-9B0D-06FB65AA5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7102" y="3886200"/>
            <a:ext cx="3914775" cy="2279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084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CC0AA59-A243-4C5D-8DB1-48FB7A20A343}"/>
              </a:ext>
            </a:extLst>
          </p:cNvPr>
          <p:cNvSpPr/>
          <p:nvPr/>
        </p:nvSpPr>
        <p:spPr>
          <a:xfrm>
            <a:off x="114300" y="228600"/>
            <a:ext cx="891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Fira Sans"/>
              </a:rPr>
              <a:t>Библиотека Белорусской Государственной Академии Авиации как и остальные библиотеки страны отмечает свой  профессиональный праздник. </a:t>
            </a:r>
            <a:endParaRPr lang="ru-BY" dirty="0">
              <a:solidFill>
                <a:srgbClr val="0070C0"/>
              </a:solidFill>
              <a:latin typeface="Fira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A0945C-E89F-4EA2-A1DC-49D6CA9ED33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668" y="1485555"/>
            <a:ext cx="8724664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3591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02C234B-134F-490F-88E9-4DAAB928D14E}"/>
              </a:ext>
            </a:extLst>
          </p:cNvPr>
          <p:cNvSpPr/>
          <p:nvPr/>
        </p:nvSpPr>
        <p:spPr>
          <a:xfrm>
            <a:off x="4953000" y="3810000"/>
            <a:ext cx="29515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Fira Sans"/>
              </a:rPr>
              <a:t>Свои двери библиотека открыла в далеком 1974 году</a:t>
            </a:r>
            <a:endParaRPr lang="ru-BY" sz="2800" dirty="0">
              <a:solidFill>
                <a:srgbClr val="0070C0"/>
              </a:solidFill>
              <a:latin typeface="Fira Sans"/>
            </a:endParaRPr>
          </a:p>
        </p:txBody>
      </p:sp>
      <p:pic>
        <p:nvPicPr>
          <p:cNvPr id="4" name="Picture 5" descr="ymhk-r3NpcQ">
            <a:extLst>
              <a:ext uri="{FF2B5EF4-FFF2-40B4-BE49-F238E27FC236}">
                <a16:creationId xmlns:a16="http://schemas.microsoft.com/office/drawing/2014/main" id="{6DF414AA-7BF2-4F45-B1DB-D0BE76EDC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34843"/>
            <a:ext cx="4419600" cy="329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UgVDXg_0q0g">
            <a:extLst>
              <a:ext uri="{FF2B5EF4-FFF2-40B4-BE49-F238E27FC236}">
                <a16:creationId xmlns:a16="http://schemas.microsoft.com/office/drawing/2014/main" id="{C90634AF-9039-4A5F-BA4F-C5ACBF019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937" y="3580936"/>
            <a:ext cx="4419600" cy="3142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169E2A-3B38-468D-872B-80D81D40E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03312">
            <a:off x="74747" y="1211937"/>
            <a:ext cx="4297476" cy="114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97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7DA8E92-6DEB-40B5-8ED9-E490059FAEE4}"/>
              </a:ext>
            </a:extLst>
          </p:cNvPr>
          <p:cNvSpPr/>
          <p:nvPr/>
        </p:nvSpPr>
        <p:spPr>
          <a:xfrm>
            <a:off x="5715000" y="606274"/>
            <a:ext cx="27813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Fira Sans"/>
              </a:rPr>
              <a:t>Отправиться в виртуальное путешествие в прошлое библиотеки поможет нам фотоархив</a:t>
            </a:r>
            <a:endParaRPr lang="ru-BY" dirty="0">
              <a:solidFill>
                <a:srgbClr val="0070C0"/>
              </a:solidFill>
              <a:latin typeface="Fira Sans"/>
            </a:endParaRPr>
          </a:p>
        </p:txBody>
      </p:sp>
      <p:pic>
        <p:nvPicPr>
          <p:cNvPr id="8" name="Picture 5" descr="2ByTn8iENmk">
            <a:extLst>
              <a:ext uri="{FF2B5EF4-FFF2-40B4-BE49-F238E27FC236}">
                <a16:creationId xmlns:a16="http://schemas.microsoft.com/office/drawing/2014/main" id="{707CF3E7-F734-4B25-B0A0-4D53E10E1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9390"/>
            <a:ext cx="5410200" cy="2980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0cfuPZmRcvo">
            <a:extLst>
              <a:ext uri="{FF2B5EF4-FFF2-40B4-BE49-F238E27FC236}">
                <a16:creationId xmlns:a16="http://schemas.microsoft.com/office/drawing/2014/main" id="{8F70376D-2DCA-4ADC-8F1C-D6EEA4393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382" y="3496735"/>
            <a:ext cx="3921618" cy="2980265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0" name="Picture 5" descr="ZJCRIxqnEpI">
            <a:extLst>
              <a:ext uri="{FF2B5EF4-FFF2-40B4-BE49-F238E27FC236}">
                <a16:creationId xmlns:a16="http://schemas.microsoft.com/office/drawing/2014/main" id="{5E5862D0-CFD6-42EB-942C-91B07BC85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3496735"/>
            <a:ext cx="3657600" cy="2980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0068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D8A3E11-44EE-4403-9248-9ABAA048A7C5}"/>
              </a:ext>
            </a:extLst>
          </p:cNvPr>
          <p:cNvSpPr/>
          <p:nvPr/>
        </p:nvSpPr>
        <p:spPr>
          <a:xfrm>
            <a:off x="228600" y="421761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Fira Sans"/>
              </a:rPr>
              <a:t>Посредством фотодокументов мы имеем возможность окунуться в ту атмосферу, в тот исторический промежуток времени, когда был сделан снимок</a:t>
            </a:r>
            <a:endParaRPr lang="ru-BY" dirty="0">
              <a:solidFill>
                <a:srgbClr val="0070C0"/>
              </a:solidFill>
              <a:latin typeface="Fira Sans"/>
            </a:endParaRPr>
          </a:p>
        </p:txBody>
      </p:sp>
      <p:pic>
        <p:nvPicPr>
          <p:cNvPr id="4" name="Picture 4" descr="d6pdl_rK03g">
            <a:extLst>
              <a:ext uri="{FF2B5EF4-FFF2-40B4-BE49-F238E27FC236}">
                <a16:creationId xmlns:a16="http://schemas.microsoft.com/office/drawing/2014/main" id="{19F67654-D837-4723-98FA-C0E286A30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69544" y="404769"/>
            <a:ext cx="3974456" cy="5738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qCkWSLIYLXs">
            <a:extLst>
              <a:ext uri="{FF2B5EF4-FFF2-40B4-BE49-F238E27FC236}">
                <a16:creationId xmlns:a16="http://schemas.microsoft.com/office/drawing/2014/main" id="{C17D3DA4-1C6E-4FA7-A83D-8B6209BD9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4770889" cy="3836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4784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FBF4D2-A52E-4369-B366-386BDFF4277C}"/>
              </a:ext>
            </a:extLst>
          </p:cNvPr>
          <p:cNvSpPr/>
          <p:nvPr/>
        </p:nvSpPr>
        <p:spPr>
          <a:xfrm>
            <a:off x="76200" y="4419600"/>
            <a:ext cx="7162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Fira Sans"/>
              </a:rPr>
              <a:t>Собранные здесь фотодокументы и материалы иллюстрируют важные образовательные процессы на базе библиотеки, гражданско-патриотические акции, успехи курсантов в учебе, исследованиях и интеллектуальных соревнованиях, интересы молодежи в свободное время.</a:t>
            </a:r>
            <a:endParaRPr lang="ru-BY" dirty="0">
              <a:solidFill>
                <a:srgbClr val="0070C0"/>
              </a:solidFill>
              <a:latin typeface="Fira Sans"/>
            </a:endParaRPr>
          </a:p>
        </p:txBody>
      </p:sp>
      <p:pic>
        <p:nvPicPr>
          <p:cNvPr id="5" name="Picture 5" descr="DbEiAZcQ91w">
            <a:extLst>
              <a:ext uri="{FF2B5EF4-FFF2-40B4-BE49-F238E27FC236}">
                <a16:creationId xmlns:a16="http://schemas.microsoft.com/office/drawing/2014/main" id="{AAA1FA47-3C01-44C4-A4DE-2246C5191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14400"/>
            <a:ext cx="4178300" cy="3228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WxdUsBVnSAI">
            <a:extLst>
              <a:ext uri="{FF2B5EF4-FFF2-40B4-BE49-F238E27FC236}">
                <a16:creationId xmlns:a16="http://schemas.microsoft.com/office/drawing/2014/main" id="{61BE6A4D-7664-4821-8447-CDCB9F103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290" y="914400"/>
            <a:ext cx="4310062" cy="3228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8801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698F6C0-50BA-48A4-B937-6E533A5FBB94}"/>
              </a:ext>
            </a:extLst>
          </p:cNvPr>
          <p:cNvSpPr/>
          <p:nvPr/>
        </p:nvSpPr>
        <p:spPr>
          <a:xfrm>
            <a:off x="5246964" y="764361"/>
            <a:ext cx="28575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Fira Sans"/>
              </a:rPr>
              <a:t>Фотографии являются исторической ценностью как для библиотеки, так и для академии</a:t>
            </a:r>
            <a:endParaRPr lang="ru-BY" dirty="0">
              <a:solidFill>
                <a:srgbClr val="0070C0"/>
              </a:solidFill>
              <a:latin typeface="Fira Sans"/>
            </a:endParaRPr>
          </a:p>
        </p:txBody>
      </p:sp>
      <p:pic>
        <p:nvPicPr>
          <p:cNvPr id="3" name="Picture 4" descr="kT340ldWXgg">
            <a:extLst>
              <a:ext uri="{FF2B5EF4-FFF2-40B4-BE49-F238E27FC236}">
                <a16:creationId xmlns:a16="http://schemas.microsoft.com/office/drawing/2014/main" id="{74198998-131E-4B3C-B2A9-9FBFEBCDE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776" y="3554353"/>
            <a:ext cx="4284246" cy="2770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fTh5tnWda2c">
            <a:extLst>
              <a:ext uri="{FF2B5EF4-FFF2-40B4-BE49-F238E27FC236}">
                <a16:creationId xmlns:a16="http://schemas.microsoft.com/office/drawing/2014/main" id="{8C978C75-ED86-4419-80F7-B8E88CE79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510" y="533400"/>
            <a:ext cx="3800778" cy="2770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38J5t9wj8PI">
            <a:extLst>
              <a:ext uri="{FF2B5EF4-FFF2-40B4-BE49-F238E27FC236}">
                <a16:creationId xmlns:a16="http://schemas.microsoft.com/office/drawing/2014/main" id="{C4DB0D91-E729-464F-BB6F-78B8E098F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5628" y="3554353"/>
            <a:ext cx="3260172" cy="2603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0393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9FB9762-AEB6-48A8-864B-B76C9D716ACD}"/>
              </a:ext>
            </a:extLst>
          </p:cNvPr>
          <p:cNvSpPr/>
          <p:nvPr/>
        </p:nvSpPr>
        <p:spPr>
          <a:xfrm>
            <a:off x="1524000" y="157921"/>
            <a:ext cx="6781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Fira Sans"/>
              </a:rPr>
              <a:t>В 2020 году библиотека была полностью обновлена. </a:t>
            </a:r>
            <a:endParaRPr lang="ru-BY" sz="2800" dirty="0">
              <a:solidFill>
                <a:srgbClr val="0070C0"/>
              </a:solidFill>
              <a:latin typeface="Fira Sans"/>
            </a:endParaRPr>
          </a:p>
        </p:txBody>
      </p:sp>
      <p:pic>
        <p:nvPicPr>
          <p:cNvPr id="4" name="Picture 5" descr="ZQrOUI7PwF0">
            <a:extLst>
              <a:ext uri="{FF2B5EF4-FFF2-40B4-BE49-F238E27FC236}">
                <a16:creationId xmlns:a16="http://schemas.microsoft.com/office/drawing/2014/main" id="{5C35A511-8B92-45AF-9ECF-C977809C4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5800" y="1112028"/>
            <a:ext cx="8001000" cy="5588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917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31CC5F9-7D51-49BE-B510-67F66F2535D2}"/>
              </a:ext>
            </a:extLst>
          </p:cNvPr>
          <p:cNvSpPr/>
          <p:nvPr/>
        </p:nvSpPr>
        <p:spPr>
          <a:xfrm>
            <a:off x="1828800" y="361322"/>
            <a:ext cx="7620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0" cap="none" spc="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На сегодняшний день библиотека Белорусской Государственной Академии Авиации - это универсальные книжные коллекции, свободный доступ к ресурсам Интернет, компетентный коллектив библиотеки и комфортные условия работы.</a:t>
            </a:r>
            <a:endParaRPr kumimoji="0" lang="ru-BY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Fira Sans"/>
            </a:endParaRPr>
          </a:p>
        </p:txBody>
      </p:sp>
      <p:pic>
        <p:nvPicPr>
          <p:cNvPr id="4" name="Picture 6" descr="rbkDmAGbehg">
            <a:extLst>
              <a:ext uri="{FF2B5EF4-FFF2-40B4-BE49-F238E27FC236}">
                <a16:creationId xmlns:a16="http://schemas.microsoft.com/office/drawing/2014/main" id="{6124192E-92F7-48EA-BEBB-2A26FB5D2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7897" y="2687822"/>
            <a:ext cx="4151425" cy="2950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324A48-C807-4680-A8AA-52251DDC0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50" y="3538710"/>
            <a:ext cx="4334788" cy="2950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49F999-4416-43D5-AC2D-6B9864E4E6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219200"/>
            <a:ext cx="1721807" cy="133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17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F815116-D715-43F0-A8CA-476BE8156D78}"/>
              </a:ext>
            </a:extLst>
          </p:cNvPr>
          <p:cNvSpPr/>
          <p:nvPr/>
        </p:nvSpPr>
        <p:spPr>
          <a:xfrm>
            <a:off x="685800" y="533400"/>
            <a:ext cx="762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solidFill>
                  <a:srgbClr val="0070C0"/>
                </a:solidFill>
                <a:latin typeface="Fira Sans"/>
              </a:rPr>
              <a:t>Республика Беларусь ежегодно 15 сентября отмечает День библиотек. Этот праздник был учрежден Указом Президента в 2001 году по инициативе белорусской библиотечной ассоциации.</a:t>
            </a:r>
            <a:endParaRPr lang="ru-BY" dirty="0">
              <a:ln w="0"/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7462B7-3110-43A6-AA63-B364B9DAEE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" y="2212596"/>
            <a:ext cx="76962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68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684C1EA-9632-495C-88A0-78C28EFE9635}"/>
              </a:ext>
            </a:extLst>
          </p:cNvPr>
          <p:cNvSpPr/>
          <p:nvPr/>
        </p:nvSpPr>
        <p:spPr>
          <a:xfrm>
            <a:off x="571500" y="381000"/>
            <a:ext cx="8001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Fira Sans"/>
              </a:rPr>
              <a:t>Наличие читальных залов, в том числе для научной работы, количество рабочих мест. В библиотеке 3 пункта обслуживания (абонемент, общий читальный зал, зал для научных работников), 6 книгохранилищ. </a:t>
            </a:r>
            <a:endParaRPr lang="ru-BY" dirty="0">
              <a:solidFill>
                <a:srgbClr val="0070C0"/>
              </a:solidFill>
              <a:latin typeface="Fira Sans"/>
            </a:endParaRPr>
          </a:p>
        </p:txBody>
      </p:sp>
      <p:pic>
        <p:nvPicPr>
          <p:cNvPr id="3" name="Picture 7" descr="WclVvD4LcvY">
            <a:extLst>
              <a:ext uri="{FF2B5EF4-FFF2-40B4-BE49-F238E27FC236}">
                <a16:creationId xmlns:a16="http://schemas.microsoft.com/office/drawing/2014/main" id="{DDF6BF10-C8DF-4CF1-B49F-50ACF746B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2428" y="2209798"/>
            <a:ext cx="3038903" cy="4057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5" descr="JVWW2orEXRU">
            <a:extLst>
              <a:ext uri="{FF2B5EF4-FFF2-40B4-BE49-F238E27FC236}">
                <a16:creationId xmlns:a16="http://schemas.microsoft.com/office/drawing/2014/main" id="{529B31E5-C430-41F8-A1B6-BA70D6A0C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044" y="2041956"/>
            <a:ext cx="3276600" cy="2111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bXSqVb-Af0o">
            <a:extLst>
              <a:ext uri="{FF2B5EF4-FFF2-40B4-BE49-F238E27FC236}">
                <a16:creationId xmlns:a16="http://schemas.microsoft.com/office/drawing/2014/main" id="{5A40A649-4490-4D55-96DC-8755372B2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468" y="4238776"/>
            <a:ext cx="3217176" cy="2238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638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30FB74D-974F-41E2-8F11-B526F7F1B441}"/>
              </a:ext>
            </a:extLst>
          </p:cNvPr>
          <p:cNvSpPr/>
          <p:nvPr/>
        </p:nvSpPr>
        <p:spPr>
          <a:xfrm>
            <a:off x="342900" y="170141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Fira Sans"/>
              </a:rPr>
              <a:t>Библиотека комплектуется в соответствии с профилем БГАА. В основном это учебники, учебно-методическая и научно-техническая литература, нормативные документы, регламентирующие техническую эксплуатацию ВС. </a:t>
            </a:r>
            <a:endParaRPr lang="ru-BY" dirty="0">
              <a:latin typeface="Fira San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E7FA49-46C4-4A70-9170-C59943752B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1" y="4410188"/>
            <a:ext cx="3346464" cy="2253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E50477-8354-4D2E-9DAF-C9B8D37E50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0" y="1905000"/>
            <a:ext cx="3382204" cy="2460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CE775B-8210-4518-8D55-69A16CEC88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99" y="2055769"/>
            <a:ext cx="1216135" cy="185815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0" name="Picture 2" descr="https://znanium.com/cover/1134/1134555.jpg">
            <a:extLst>
              <a:ext uri="{FF2B5EF4-FFF2-40B4-BE49-F238E27FC236}">
                <a16:creationId xmlns:a16="http://schemas.microsoft.com/office/drawing/2014/main" id="{9477B459-E0C3-4F0C-AAD9-8DF4E6754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6642" y="2055769"/>
            <a:ext cx="1330748" cy="1858155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620AA60-A9D1-46A6-99E3-A497771F46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98" y="4346095"/>
            <a:ext cx="1399549" cy="185815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9AF409F-E4A4-4B09-AE5A-144D91656F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371" y="4365185"/>
            <a:ext cx="1399549" cy="1860432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026" name="Picture 2" descr="БГАА">
            <a:extLst>
              <a:ext uri="{FF2B5EF4-FFF2-40B4-BE49-F238E27FC236}">
                <a16:creationId xmlns:a16="http://schemas.microsoft.com/office/drawing/2014/main" id="{DA6EE95F-7FDA-48D7-970D-4476E0F97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2600" y="2093962"/>
            <a:ext cx="1330749" cy="1819962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БГАА">
            <a:extLst>
              <a:ext uri="{FF2B5EF4-FFF2-40B4-BE49-F238E27FC236}">
                <a16:creationId xmlns:a16="http://schemas.microsoft.com/office/drawing/2014/main" id="{5447A64F-FAC6-41FC-9028-60CF670C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4278915"/>
            <a:ext cx="1399549" cy="1946702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366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45D935B-479B-4BA5-A323-007FEBCD4AA4}"/>
              </a:ext>
            </a:extLst>
          </p:cNvPr>
          <p:cNvSpPr/>
          <p:nvPr/>
        </p:nvSpPr>
        <p:spPr>
          <a:xfrm>
            <a:off x="4191000" y="3048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Fira Sans"/>
              </a:rPr>
              <a:t>Ежедневно обслуживает около 100  пользователей и выдает около  90 экземпляров изданий. </a:t>
            </a:r>
            <a:endParaRPr lang="ru-BY" dirty="0">
              <a:solidFill>
                <a:srgbClr val="0070C0"/>
              </a:solidFill>
              <a:latin typeface="Fira Sans"/>
            </a:endParaRPr>
          </a:p>
        </p:txBody>
      </p:sp>
      <p:pic>
        <p:nvPicPr>
          <p:cNvPr id="4" name="Picture 5" descr="v7zEAqxtVdA">
            <a:extLst>
              <a:ext uri="{FF2B5EF4-FFF2-40B4-BE49-F238E27FC236}">
                <a16:creationId xmlns:a16="http://schemas.microsoft.com/office/drawing/2014/main" id="{E8046006-A19E-464E-8E0A-034B9C0B1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8600" y="1505129"/>
            <a:ext cx="3657600" cy="4974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7CC0C0-5BE7-42B2-8434-0A6F7C5975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23622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89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D61045F-D15D-49E1-8F64-CF3013B2DF5C}"/>
              </a:ext>
            </a:extLst>
          </p:cNvPr>
          <p:cNvSpPr/>
          <p:nvPr/>
        </p:nvSpPr>
        <p:spPr>
          <a:xfrm>
            <a:off x="76200" y="137020"/>
            <a:ext cx="8915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Fira Sans"/>
              </a:rPr>
              <a:t>Свободный книгообмен</a:t>
            </a:r>
            <a:br>
              <a:rPr lang="ru-RU" b="1" dirty="0">
                <a:solidFill>
                  <a:srgbClr val="0070C0"/>
                </a:solidFill>
                <a:latin typeface="Fira Sans"/>
              </a:rPr>
            </a:br>
            <a:r>
              <a:rPr lang="ru-RU" dirty="0">
                <a:solidFill>
                  <a:srgbClr val="0070C0"/>
                </a:solidFill>
                <a:latin typeface="Fira Sans"/>
              </a:rPr>
              <a:t>Сегодня движение буккросинга получило огромную популярность по всему миру. Буккросинг в библиотеке БГАА - это настоящий «круговорот книг», демонстрирующий неистребимый интерес молодежи к чтению и к получению знаний посредством чтения.</a:t>
            </a:r>
          </a:p>
          <a:p>
            <a:pPr algn="ctr"/>
            <a:endParaRPr lang="ru-BY" dirty="0">
              <a:solidFill>
                <a:srgbClr val="0070C0"/>
              </a:solidFill>
              <a:latin typeface="Fira San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11A593-F998-4DF9-9B9C-674DD12910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2225180"/>
            <a:ext cx="7162800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3156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553A1CA-AC48-4DCD-9EFD-79C274921D66}"/>
              </a:ext>
            </a:extLst>
          </p:cNvPr>
          <p:cNvSpPr/>
          <p:nvPr/>
        </p:nvSpPr>
        <p:spPr>
          <a:xfrm>
            <a:off x="4114800" y="4539204"/>
            <a:ext cx="3429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5882A3"/>
                </a:solidFill>
                <a:latin typeface="Fira Sans"/>
              </a:rPr>
              <a:t> предоставление информационных ресурсов для БГАА</a:t>
            </a:r>
          </a:p>
          <a:p>
            <a:pPr algn="ctr"/>
            <a:br>
              <a:rPr lang="ru-RU" dirty="0">
                <a:solidFill>
                  <a:srgbClr val="5882A3"/>
                </a:solidFill>
                <a:latin typeface="Fira Sans"/>
              </a:rPr>
            </a:br>
            <a:endParaRPr lang="ru-BY" dirty="0">
              <a:solidFill>
                <a:srgbClr val="5882A3"/>
              </a:solidFill>
              <a:latin typeface="Fira San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68DA8E-4047-412A-AA08-A134B9B982A7}"/>
              </a:ext>
            </a:extLst>
          </p:cNvPr>
          <p:cNvSpPr/>
          <p:nvPr/>
        </p:nvSpPr>
        <p:spPr>
          <a:xfrm>
            <a:off x="2667000" y="152400"/>
            <a:ext cx="6084000" cy="936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5882A3"/>
                </a:solidFill>
                <a:latin typeface="Fira Sans"/>
              </a:rPr>
              <a:t>Библиотека видит свою миссию в следующем:</a:t>
            </a:r>
            <a:br>
              <a:rPr lang="ru-RU" b="1" dirty="0">
                <a:solidFill>
                  <a:srgbClr val="5882A3"/>
                </a:solidFill>
                <a:latin typeface="Fira Sans"/>
              </a:rPr>
            </a:br>
            <a:endParaRPr lang="ru-BY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CCC7A04-E41B-453E-A957-771DA4D70030}"/>
              </a:ext>
            </a:extLst>
          </p:cNvPr>
          <p:cNvSpPr/>
          <p:nvPr/>
        </p:nvSpPr>
        <p:spPr>
          <a:xfrm>
            <a:off x="76200" y="1349300"/>
            <a:ext cx="464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5882A3"/>
                </a:solidFill>
                <a:latin typeface="Fira Sans"/>
              </a:rPr>
              <a:t>формирование, сохранение и использование универсального фонда документов</a:t>
            </a:r>
            <a:endParaRPr lang="ru-BY" dirty="0"/>
          </a:p>
        </p:txBody>
      </p:sp>
      <p:pic>
        <p:nvPicPr>
          <p:cNvPr id="9" name="Picture 5" descr="AFieTgpPpG8">
            <a:extLst>
              <a:ext uri="{FF2B5EF4-FFF2-40B4-BE49-F238E27FC236}">
                <a16:creationId xmlns:a16="http://schemas.microsoft.com/office/drawing/2014/main" id="{238F6E2A-5ED1-4611-8F17-4F82F53C6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1264613"/>
            <a:ext cx="4114800" cy="2990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GeZK3GoPX-A">
            <a:extLst>
              <a:ext uri="{FF2B5EF4-FFF2-40B4-BE49-F238E27FC236}">
                <a16:creationId xmlns:a16="http://schemas.microsoft.com/office/drawing/2014/main" id="{797BF6B9-E62D-4A1E-A975-CFD9A5276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" y="2759868"/>
            <a:ext cx="3162300" cy="3945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2692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38AB927-77DD-455A-8B3D-69341F482555}"/>
              </a:ext>
            </a:extLst>
          </p:cNvPr>
          <p:cNvSpPr/>
          <p:nvPr/>
        </p:nvSpPr>
        <p:spPr>
          <a:xfrm>
            <a:off x="232201" y="1066800"/>
            <a:ext cx="419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5882A3"/>
                </a:solidFill>
                <a:latin typeface="Fira Sans"/>
              </a:rPr>
              <a:t>интеграция в мировое информационное пространство.</a:t>
            </a:r>
            <a:endParaRPr lang="ru-BY" dirty="0">
              <a:solidFill>
                <a:srgbClr val="5882A3"/>
              </a:solidFill>
              <a:latin typeface="Fira San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804FF31-A765-4D93-922D-5D5A5381635C}"/>
              </a:ext>
            </a:extLst>
          </p:cNvPr>
          <p:cNvSpPr/>
          <p:nvPr/>
        </p:nvSpPr>
        <p:spPr>
          <a:xfrm>
            <a:off x="4720800" y="609599"/>
            <a:ext cx="3132000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5882A3"/>
                </a:solidFill>
                <a:latin typeface="Fira Sans"/>
              </a:rPr>
              <a:t>Основными задачами библиотеки являются:</a:t>
            </a:r>
            <a:br>
              <a:rPr lang="ru-RU" b="1" dirty="0">
                <a:solidFill>
                  <a:srgbClr val="5882A3"/>
                </a:solidFill>
                <a:latin typeface="Fira Sans"/>
              </a:rPr>
            </a:br>
            <a:endParaRPr lang="ru-BY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031991C-E305-4603-AB15-B29FE99B0D10}"/>
              </a:ext>
            </a:extLst>
          </p:cNvPr>
          <p:cNvSpPr/>
          <p:nvPr/>
        </p:nvSpPr>
        <p:spPr>
          <a:xfrm>
            <a:off x="4114800" y="24384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5882A3"/>
                </a:solidFill>
                <a:latin typeface="Fira Sans"/>
              </a:rPr>
              <a:t> понимание и удовлетворение информационных потребностей пользователя;</a:t>
            </a:r>
            <a:br>
              <a:rPr lang="ru-RU" dirty="0">
                <a:solidFill>
                  <a:srgbClr val="5882A3"/>
                </a:solidFill>
                <a:latin typeface="Fira Sans"/>
              </a:rPr>
            </a:br>
            <a:endParaRPr lang="ru-BY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8214844-C683-457C-8213-AFDB609AD184}"/>
              </a:ext>
            </a:extLst>
          </p:cNvPr>
          <p:cNvSpPr/>
          <p:nvPr/>
        </p:nvSpPr>
        <p:spPr>
          <a:xfrm>
            <a:off x="2590800" y="4210790"/>
            <a:ext cx="5791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5882A3"/>
                </a:solidFill>
                <a:latin typeface="Fira Sans"/>
              </a:rPr>
              <a:t> создание современной информационной инфраструктуры, обеспечивающей максимально быстрый доступ к отечественным и мировым информационным ресурсам;</a:t>
            </a:r>
            <a:endParaRPr lang="ru-BY" dirty="0"/>
          </a:p>
        </p:txBody>
      </p:sp>
      <p:pic>
        <p:nvPicPr>
          <p:cNvPr id="5122" name="Picture 2" descr="News Image">
            <a:extLst>
              <a:ext uri="{FF2B5EF4-FFF2-40B4-BE49-F238E27FC236}">
                <a16:creationId xmlns:a16="http://schemas.microsoft.com/office/drawing/2014/main" id="{487F75F6-BBCF-4BB3-919F-FBB5298B7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98746">
            <a:off x="681967" y="2882217"/>
            <a:ext cx="3565691" cy="1844432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954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EC6B9B-09B3-4F37-ABE2-FDC6FE8B2275}"/>
              </a:ext>
            </a:extLst>
          </p:cNvPr>
          <p:cNvSpPr/>
          <p:nvPr/>
        </p:nvSpPr>
        <p:spPr>
          <a:xfrm>
            <a:off x="1981200" y="381000"/>
            <a:ext cx="5715000" cy="1008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Fira Sans"/>
              </a:rPr>
              <a:t>Для выполнения поставленных задач Библиотека БГАА стремится:</a:t>
            </a:r>
            <a:br>
              <a:rPr lang="ru-RU" b="1" dirty="0">
                <a:solidFill>
                  <a:srgbClr val="0070C0"/>
                </a:solidFill>
                <a:latin typeface="Fira Sans"/>
              </a:rPr>
            </a:br>
            <a:br>
              <a:rPr lang="ru-RU" dirty="0">
                <a:solidFill>
                  <a:srgbClr val="0070C0"/>
                </a:solidFill>
                <a:latin typeface="Fira Sans"/>
              </a:rPr>
            </a:br>
            <a:endParaRPr lang="ru-BY" dirty="0">
              <a:solidFill>
                <a:srgbClr val="0070C0"/>
              </a:solidFill>
              <a:latin typeface="Fira San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64B2E1-0635-43E1-8FDA-DF14267D8E77}"/>
              </a:ext>
            </a:extLst>
          </p:cNvPr>
          <p:cNvSpPr/>
          <p:nvPr/>
        </p:nvSpPr>
        <p:spPr>
          <a:xfrm>
            <a:off x="4648340" y="535775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70C0"/>
                </a:solidFill>
                <a:latin typeface="Fira Sans"/>
              </a:rPr>
              <a:t>постоянно повышать профессионализм сотрудников</a:t>
            </a:r>
            <a:br>
              <a:rPr lang="ru-RU" dirty="0">
                <a:solidFill>
                  <a:srgbClr val="0070C0"/>
                </a:solidFill>
                <a:latin typeface="Fira Sans"/>
              </a:rPr>
            </a:br>
            <a:endParaRPr lang="ru-BY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4D4173B-9024-4B42-AB0D-5DD71F4DCDF3}"/>
              </a:ext>
            </a:extLst>
          </p:cNvPr>
          <p:cNvSpPr/>
          <p:nvPr/>
        </p:nvSpPr>
        <p:spPr>
          <a:xfrm>
            <a:off x="0" y="1828800"/>
            <a:ext cx="47320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70C0"/>
                </a:solidFill>
                <a:latin typeface="Fira Sans"/>
              </a:rPr>
              <a:t>соответствовать возрастающим информационным потребностям читателей</a:t>
            </a:r>
            <a:endParaRPr lang="ru-BY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1D026F-664C-4A9B-A448-E24FE7E865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90" y="3323785"/>
            <a:ext cx="448825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D20733-357E-41E1-AAE0-3DBF74C78D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690" y="2209800"/>
            <a:ext cx="4030910" cy="2857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4415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18CB438-BF3E-43F2-AFA6-D6C39141D004}"/>
              </a:ext>
            </a:extLst>
          </p:cNvPr>
          <p:cNvSpPr/>
          <p:nvPr/>
        </p:nvSpPr>
        <p:spPr>
          <a:xfrm>
            <a:off x="838200" y="533400"/>
            <a:ext cx="75025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В библиотеке проводятся выставки и презентации, посвященные различным датам, тематике.</a:t>
            </a:r>
            <a:endParaRPr kumimoji="0" lang="ru-BY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pic>
        <p:nvPicPr>
          <p:cNvPr id="5" name="Picture 2" descr="https://bgaa.by/sites/default/files/2021-05/img_0933.jpg">
            <a:extLst>
              <a:ext uri="{FF2B5EF4-FFF2-40B4-BE49-F238E27FC236}">
                <a16:creationId xmlns:a16="http://schemas.microsoft.com/office/drawing/2014/main" id="{6541AB13-38FE-4873-A9F0-403ACD25F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810" y="1600201"/>
            <a:ext cx="3589790" cy="2301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ews Image">
            <a:extLst>
              <a:ext uri="{FF2B5EF4-FFF2-40B4-BE49-F238E27FC236}">
                <a16:creationId xmlns:a16="http://schemas.microsoft.com/office/drawing/2014/main" id="{D9739161-D59B-48A6-9BEF-D75F073B1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9477" y="4191576"/>
            <a:ext cx="3910169" cy="2133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3">
            <a:extLst>
              <a:ext uri="{FF2B5EF4-FFF2-40B4-BE49-F238E27FC236}">
                <a16:creationId xmlns:a16="http://schemas.microsoft.com/office/drawing/2014/main" id="{E6A0AD0C-4373-4730-81EC-3CF35AB0F1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115375"/>
            <a:ext cx="3657600" cy="2256149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4102" name="Picture 6" descr="https://bgaa.by/sites/default/files/2021-04/img_0278.jpg">
            <a:extLst>
              <a:ext uri="{FF2B5EF4-FFF2-40B4-BE49-F238E27FC236}">
                <a16:creationId xmlns:a16="http://schemas.microsoft.com/office/drawing/2014/main" id="{F6880BE2-5F4D-4178-9148-E3C84009A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2365" y="1600201"/>
            <a:ext cx="3692554" cy="2301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818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C7D6534-D5BC-4E61-B6E4-1470190EE1CE}"/>
              </a:ext>
            </a:extLst>
          </p:cNvPr>
          <p:cNvSpPr/>
          <p:nvPr/>
        </p:nvSpPr>
        <p:spPr>
          <a:xfrm>
            <a:off x="1828800" y="259140"/>
            <a:ext cx="7239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Fira Sans"/>
              </a:rPr>
              <a:t>Различные мероприятия проходят на базе библиотеки ежедневно, что придает Библиотеке БГАА статус не только образовательного, но и  культурно - досугового центра академии.</a:t>
            </a:r>
            <a:endParaRPr lang="ru-BY" dirty="0">
              <a:solidFill>
                <a:srgbClr val="0070C0"/>
              </a:solidFill>
              <a:latin typeface="Fira Sans"/>
            </a:endParaRPr>
          </a:p>
        </p:txBody>
      </p:sp>
      <p:pic>
        <p:nvPicPr>
          <p:cNvPr id="2054" name="Picture 6" descr="https://bgaa.by/sites/default/files/2021-04/2_2.jpg">
            <a:extLst>
              <a:ext uri="{FF2B5EF4-FFF2-40B4-BE49-F238E27FC236}">
                <a16:creationId xmlns:a16="http://schemas.microsoft.com/office/drawing/2014/main" id="{57021892-4AA7-450C-AE84-89226A512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0268" y="2286000"/>
            <a:ext cx="4820147" cy="3246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ews Image">
            <a:extLst>
              <a:ext uri="{FF2B5EF4-FFF2-40B4-BE49-F238E27FC236}">
                <a16:creationId xmlns:a16="http://schemas.microsoft.com/office/drawing/2014/main" id="{7F8CF2C9-9119-4E19-9319-F1E946A13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548" y="4339424"/>
            <a:ext cx="3616355" cy="2232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bgaa.by/sites/default/files/2021-04/img_9997.jpg">
            <a:extLst>
              <a:ext uri="{FF2B5EF4-FFF2-40B4-BE49-F238E27FC236}">
                <a16:creationId xmlns:a16="http://schemas.microsoft.com/office/drawing/2014/main" id="{AFC1C0A8-9CC4-46D3-A352-205D6AA57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547" y="1828800"/>
            <a:ext cx="3616355" cy="2256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114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E9F05A-9DE8-4AB0-AC17-31D1DAB319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47700" y="1028700"/>
            <a:ext cx="6477000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05D51B3-A44A-4F9D-B95B-993B9EC2E5CE}"/>
              </a:ext>
            </a:extLst>
          </p:cNvPr>
          <p:cNvSpPr/>
          <p:nvPr/>
        </p:nvSpPr>
        <p:spPr>
          <a:xfrm>
            <a:off x="5494233" y="990600"/>
            <a:ext cx="33898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Fira Sans"/>
              </a:rPr>
              <a:t>К своему профессиональному празднику библиотека БГАА подготовила акцию «С любовью к библиотеке», где каждый читатель может оставить пожелание библиотеке академии. </a:t>
            </a:r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4242318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2A58686-915A-4EC8-A15C-ECB47EB1D8F9}"/>
              </a:ext>
            </a:extLst>
          </p:cNvPr>
          <p:cNvSpPr/>
          <p:nvPr/>
        </p:nvSpPr>
        <p:spPr>
          <a:xfrm>
            <a:off x="609600" y="228599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solidFill>
                  <a:srgbClr val="0070C0"/>
                </a:solidFill>
                <a:latin typeface="Fira Sans"/>
              </a:rPr>
              <a:t>День библиотек — это профессиональный праздник для всех работников белорусских библиотек, а также важный день для всех любителей чтения. </a:t>
            </a:r>
            <a:endParaRPr lang="ru-BY" dirty="0">
              <a:ln w="0"/>
              <a:solidFill>
                <a:srgbClr val="0070C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EA92C6-B236-4A2A-82CC-E9E2B0AFE5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828764"/>
            <a:ext cx="6096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82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3981436-ABC1-4C8F-B6C9-8B918AFB2624}"/>
              </a:ext>
            </a:extLst>
          </p:cNvPr>
          <p:cNvSpPr/>
          <p:nvPr/>
        </p:nvSpPr>
        <p:spPr>
          <a:xfrm>
            <a:off x="1085850" y="3276600"/>
            <a:ext cx="69723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i="1" dirty="0">
                <a:ln w="0">
                  <a:solidFill>
                    <a:srgbClr val="7030A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ira Sans"/>
              </a:rPr>
              <a:t>Книги — мудрость, кладезь знаний —</a:t>
            </a:r>
            <a:br>
              <a:rPr lang="ru-RU" sz="2200" i="1" dirty="0">
                <a:ln w="0">
                  <a:solidFill>
                    <a:srgbClr val="7030A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ira Sans"/>
              </a:rPr>
            </a:br>
            <a:r>
              <a:rPr lang="ru-RU" sz="2200" i="1" dirty="0">
                <a:ln w="0">
                  <a:solidFill>
                    <a:srgbClr val="7030A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ira Sans"/>
              </a:rPr>
              <a:t>Знает каждый человек.</a:t>
            </a:r>
            <a:br>
              <a:rPr lang="ru-RU" sz="2200" i="1" dirty="0">
                <a:ln w="0">
                  <a:solidFill>
                    <a:srgbClr val="7030A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ira Sans"/>
              </a:rPr>
            </a:br>
            <a:r>
              <a:rPr lang="ru-RU" sz="2200" i="1" dirty="0">
                <a:ln w="0">
                  <a:solidFill>
                    <a:srgbClr val="7030A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ira Sans"/>
              </a:rPr>
              <a:t>Так давайте помнить будем</a:t>
            </a:r>
            <a:br>
              <a:rPr lang="ru-RU" sz="2200" i="1" dirty="0">
                <a:ln w="0">
                  <a:solidFill>
                    <a:srgbClr val="7030A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ira Sans"/>
              </a:rPr>
            </a:br>
            <a:r>
              <a:rPr lang="ru-RU" sz="2200" i="1" dirty="0">
                <a:ln w="0">
                  <a:solidFill>
                    <a:srgbClr val="7030A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ira Sans"/>
              </a:rPr>
              <a:t>Мы про День библиотек!</a:t>
            </a:r>
            <a:br>
              <a:rPr lang="ru-RU" sz="2200" i="1" dirty="0">
                <a:ln w="0">
                  <a:solidFill>
                    <a:srgbClr val="7030A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ira Sans"/>
              </a:rPr>
            </a:br>
            <a:br>
              <a:rPr lang="ru-RU" sz="2200" i="1" dirty="0">
                <a:ln w="0">
                  <a:solidFill>
                    <a:srgbClr val="7030A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ira Sans"/>
              </a:rPr>
            </a:br>
            <a:r>
              <a:rPr lang="ru-RU" sz="2200" i="1" dirty="0">
                <a:ln w="0">
                  <a:solidFill>
                    <a:srgbClr val="7030A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ira Sans"/>
              </a:rPr>
              <a:t>Запах и страниц шуршанье</a:t>
            </a:r>
            <a:br>
              <a:rPr lang="ru-RU" sz="2200" i="1" dirty="0">
                <a:ln w="0">
                  <a:solidFill>
                    <a:srgbClr val="7030A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ira Sans"/>
              </a:rPr>
            </a:br>
            <a:r>
              <a:rPr lang="ru-RU" sz="2200" i="1" dirty="0">
                <a:ln w="0">
                  <a:solidFill>
                    <a:srgbClr val="7030A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ira Sans"/>
              </a:rPr>
              <a:t>Не заменит интернет.</a:t>
            </a:r>
            <a:br>
              <a:rPr lang="ru-RU" sz="2200" i="1" dirty="0">
                <a:ln w="0">
                  <a:solidFill>
                    <a:srgbClr val="7030A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ira Sans"/>
              </a:rPr>
            </a:br>
            <a:r>
              <a:rPr lang="ru-RU" sz="2200" i="1" dirty="0">
                <a:ln w="0">
                  <a:solidFill>
                    <a:srgbClr val="7030A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ira Sans"/>
              </a:rPr>
              <a:t>Пусть живут библиотеки,</a:t>
            </a:r>
            <a:br>
              <a:rPr lang="ru-RU" sz="2200" i="1" dirty="0">
                <a:ln w="0">
                  <a:solidFill>
                    <a:srgbClr val="7030A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ira Sans"/>
              </a:rPr>
            </a:br>
            <a:r>
              <a:rPr lang="ru-RU" sz="2200" i="1" dirty="0">
                <a:ln w="0">
                  <a:solidFill>
                    <a:srgbClr val="7030A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ira Sans"/>
              </a:rPr>
              <a:t>Дарят нам ученья свет!</a:t>
            </a:r>
            <a:br>
              <a:rPr lang="ru-RU" sz="2200" i="1" dirty="0">
                <a:ln w="0">
                  <a:solidFill>
                    <a:srgbClr val="7030A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ira Sans"/>
              </a:rPr>
            </a:br>
            <a:endParaRPr lang="ru-BY" sz="2200" i="1" dirty="0">
              <a:ln w="0">
                <a:solidFill>
                  <a:srgbClr val="7030A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Fira San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8553A2-1B98-446A-9DB2-C4B673E24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419450"/>
            <a:ext cx="6096000" cy="2857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3892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397DA9B-A519-4524-A66B-49A914742E40}"/>
              </a:ext>
            </a:extLst>
          </p:cNvPr>
          <p:cNvSpPr/>
          <p:nvPr/>
        </p:nvSpPr>
        <p:spPr>
          <a:xfrm>
            <a:off x="6019800" y="228600"/>
            <a:ext cx="2788007" cy="461665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ira Sans"/>
              </a:rPr>
              <a:t>История праздника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8B0B018-5C04-4B32-9DFA-26B816A578D2}"/>
              </a:ext>
            </a:extLst>
          </p:cNvPr>
          <p:cNvSpPr/>
          <p:nvPr/>
        </p:nvSpPr>
        <p:spPr>
          <a:xfrm>
            <a:off x="76200" y="4495800"/>
            <a:ext cx="6858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Fira Sans"/>
              </a:rPr>
              <a:t>Событие учреждено главой белорусского государства в 2001 году. В качестве даты был выбран день основания главного книжного хранилища страны – Национальной библиотеки (1922 год), которая в то время носила название им. В.И. Ленина.</a:t>
            </a:r>
            <a:endParaRPr lang="ru-BY" dirty="0">
              <a:solidFill>
                <a:srgbClr val="0070C0"/>
              </a:solidFill>
              <a:latin typeface="Fira San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F41084-FAC8-48E3-BB0F-1724D5AAD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34" y="1066800"/>
            <a:ext cx="8662266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7841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B7B990E-BC3E-44E3-A151-ACB2E51A0448}"/>
              </a:ext>
            </a:extLst>
          </p:cNvPr>
          <p:cNvSpPr/>
          <p:nvPr/>
        </p:nvSpPr>
        <p:spPr>
          <a:xfrm>
            <a:off x="609600" y="297180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Fira Sans"/>
              </a:rPr>
              <a:t>Сама история возникновения библиотек на территории современной Беларуси началась еще в XI веке. Первыми хранителями книг были монахи и церковнослужители. Наиболее древней считается библиотека Полоцкого Софийского собора. </a:t>
            </a:r>
            <a:endParaRPr lang="ru-BY" dirty="0">
              <a:solidFill>
                <a:schemeClr val="accent1">
                  <a:lumMod val="75000"/>
                </a:schemeClr>
              </a:solidFill>
              <a:latin typeface="Fira Sans"/>
            </a:endParaRPr>
          </a:p>
        </p:txBody>
      </p:sp>
      <p:pic>
        <p:nvPicPr>
          <p:cNvPr id="2050" name="Picture 2" descr="http://epolotsk.com/images/polotsk-museum-biblioteka.jpg">
            <a:extLst>
              <a:ext uri="{FF2B5EF4-FFF2-40B4-BE49-F238E27FC236}">
                <a16:creationId xmlns:a16="http://schemas.microsoft.com/office/drawing/2014/main" id="{F5171C5B-B3EF-45ED-AEA7-CA85DF50D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823371"/>
            <a:ext cx="3048000" cy="192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hist.bspu.by/images/gallery/573/big/JZSICUsDXQba6hczegj8.jpg">
            <a:extLst>
              <a:ext uri="{FF2B5EF4-FFF2-40B4-BE49-F238E27FC236}">
                <a16:creationId xmlns:a16="http://schemas.microsoft.com/office/drawing/2014/main" id="{4FD7B240-466D-4E5A-B504-B42C3BB51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533400"/>
            <a:ext cx="4114800" cy="2318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40.rosprofprom.ru/wp-content/uploads/sites/20/2019/07/%D0%A1%D0%BE%D1%84%D0%B8%D0%B9%D1%81%D0%BA%D0%B8%D0%B9-%D1%81%D0%BE%D0%B1%D0%BE%D1%80-%D0%B2-%D0%9F%D0%BE%D0%BB%D0%BE%D1%86%D0%BA%D0%B5.%D0%A0%D0%B5%D0%BA%D0%BE%D0%BD%D1%81%D1%82%D1%80%D1%83%D0%BA%D1%86%D0%B8%D1%8F-%D1%81%D0%BE%D0%B1%D0%BE%D1%80%D0%B0-XI-%D0%B2%D0%B5%D0%BA%D0%B0.jpg">
            <a:extLst>
              <a:ext uri="{FF2B5EF4-FFF2-40B4-BE49-F238E27FC236}">
                <a16:creationId xmlns:a16="http://schemas.microsoft.com/office/drawing/2014/main" id="{6EEC3567-9158-4210-8CB9-82AE6108D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2969957"/>
            <a:ext cx="2543175" cy="3235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721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27A5477-6F69-43D4-AE88-66217C56D58D}"/>
              </a:ext>
            </a:extLst>
          </p:cNvPr>
          <p:cNvSpPr/>
          <p:nvPr/>
        </p:nvSpPr>
        <p:spPr>
          <a:xfrm>
            <a:off x="457200" y="178965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Fira Sans"/>
              </a:rPr>
              <a:t>В 1830 году жители Гродно смогли стать первыми посетителями публичной библиотеки, а крупнейшие книгохранилища находились в Слуцке, Минске и Могилеве.</a:t>
            </a:r>
            <a:endParaRPr lang="ru-BY" dirty="0">
              <a:solidFill>
                <a:srgbClr val="0070C0"/>
              </a:solidFill>
              <a:latin typeface="Fira Sans"/>
            </a:endParaRPr>
          </a:p>
        </p:txBody>
      </p:sp>
      <p:pic>
        <p:nvPicPr>
          <p:cNvPr id="3074" name="Picture 2" descr="http://1.bp.blogspot.com/-fNsIbPMBBac/VhePavOUq8I/AAAAAAAAAyk/Fk9pxKqmrVY/s320/1_0796620e2a23d63bafb7a13bcf4d5aae.jpg">
            <a:extLst>
              <a:ext uri="{FF2B5EF4-FFF2-40B4-BE49-F238E27FC236}">
                <a16:creationId xmlns:a16="http://schemas.microsoft.com/office/drawing/2014/main" id="{20ACF623-A449-4D8E-AA25-CF9CAEF4B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379294"/>
            <a:ext cx="7315200" cy="4406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0427133-290A-4798-A2C8-B9D595C24C9A}"/>
              </a:ext>
            </a:extLst>
          </p:cNvPr>
          <p:cNvSpPr/>
          <p:nvPr/>
        </p:nvSpPr>
        <p:spPr>
          <a:xfrm>
            <a:off x="2286000" y="572492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Гродненская областная научная библиотека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effectLst/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792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3DC589-805A-41C0-9051-F826F119630F}"/>
              </a:ext>
            </a:extLst>
          </p:cNvPr>
          <p:cNvSpPr/>
          <p:nvPr/>
        </p:nvSpPr>
        <p:spPr>
          <a:xfrm>
            <a:off x="2286000" y="152400"/>
            <a:ext cx="6629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Fira Sans"/>
              </a:rPr>
              <a:t>Национальная минская библиотека входила в лучшую 30-ку книгохранилищ мира по ценности и количеству имеющихся в наличии книжных экземпляров.</a:t>
            </a:r>
            <a:endParaRPr lang="ru-BY" dirty="0">
              <a:solidFill>
                <a:srgbClr val="0070C0"/>
              </a:solidFill>
              <a:latin typeface="Fira Sans"/>
            </a:endParaRPr>
          </a:p>
        </p:txBody>
      </p:sp>
      <p:pic>
        <p:nvPicPr>
          <p:cNvPr id="1026" name="Picture 2" descr="https://i.c97.org/p/galleries/2016/gi-24346-120987-big.jpg">
            <a:extLst>
              <a:ext uri="{FF2B5EF4-FFF2-40B4-BE49-F238E27FC236}">
                <a16:creationId xmlns:a16="http://schemas.microsoft.com/office/drawing/2014/main" id="{309D37C1-B257-45E9-93E5-0E4C81CEC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911292"/>
            <a:ext cx="6629400" cy="4827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115B65-4EE5-4888-A83F-E7E6732B7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2819400"/>
            <a:ext cx="236220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27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5A62BC2-CA1A-4AD0-BA16-7808AB11416C}"/>
              </a:ext>
            </a:extLst>
          </p:cNvPr>
          <p:cNvSpPr/>
          <p:nvPr/>
        </p:nvSpPr>
        <p:spPr>
          <a:xfrm>
            <a:off x="457200" y="381000"/>
            <a:ext cx="8153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kern="1100" dirty="0">
                <a:solidFill>
                  <a:srgbClr val="0070C0"/>
                </a:solidFill>
                <a:latin typeface="Fira Sans"/>
              </a:rPr>
              <a:t>Строительство здания современной Национальной библиотеки началось в ноябре 2002 г., а уже через шесть лет объект был введен в эксплуатацию. Сегодня это не просто обычное книгохранилище, а одна из главных достопримечательностей столицы и республики.</a:t>
            </a:r>
            <a:endParaRPr lang="ru-BY" kern="1100" dirty="0">
              <a:solidFill>
                <a:srgbClr val="0070C0"/>
              </a:solidFill>
              <a:latin typeface="Fira Sans"/>
            </a:endParaRPr>
          </a:p>
        </p:txBody>
      </p:sp>
      <p:pic>
        <p:nvPicPr>
          <p:cNvPr id="2050" name="Picture 2" descr="https://static.tildacdn.com/tild3836-3338-4961-b565-613034646563/-01090617.JPG">
            <a:extLst>
              <a:ext uri="{FF2B5EF4-FFF2-40B4-BE49-F238E27FC236}">
                <a16:creationId xmlns:a16="http://schemas.microsoft.com/office/drawing/2014/main" id="{AB829271-AB9E-4F8A-8458-002152EA2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2422925"/>
            <a:ext cx="6096000" cy="4039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401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AF75455-B6B2-4524-997B-41FC2E097A0D}"/>
              </a:ext>
            </a:extLst>
          </p:cNvPr>
          <p:cNvSpPr/>
          <p:nvPr/>
        </p:nvSpPr>
        <p:spPr>
          <a:xfrm>
            <a:off x="457200" y="3200400"/>
            <a:ext cx="3276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Fira Sans"/>
              </a:rPr>
              <a:t>Подсчитано, что около половины населения Беларуси пользуется библиотеками. Одна библиотека в Беларуси насчитывает 2,4 тысячи человек, что почти соответствует стандартам ЮНЕСКО.</a:t>
            </a:r>
            <a:endParaRPr lang="ru-BY" dirty="0">
              <a:solidFill>
                <a:srgbClr val="0070C0"/>
              </a:solidFill>
            </a:endParaRPr>
          </a:p>
        </p:txBody>
      </p:sp>
      <p:pic>
        <p:nvPicPr>
          <p:cNvPr id="3074" name="Picture 2" descr="https://avatars.mds.yandex.net/get-altay/774756/2a0000015f1ad23b4487d0e723c1b25d0cd4/XXL">
            <a:extLst>
              <a:ext uri="{FF2B5EF4-FFF2-40B4-BE49-F238E27FC236}">
                <a16:creationId xmlns:a16="http://schemas.microsoft.com/office/drawing/2014/main" id="{A86F2D48-64CE-4C56-9EC9-53CACF0CC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3810000" cy="2790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minsknews.by/wp-content/uploads/2021/03/Imeni-YAnki-Kupaly1.jpg">
            <a:extLst>
              <a:ext uri="{FF2B5EF4-FFF2-40B4-BE49-F238E27FC236}">
                <a16:creationId xmlns:a16="http://schemas.microsoft.com/office/drawing/2014/main" id="{E4D1FB69-E8B2-420C-9DE9-73A63C26D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319481"/>
            <a:ext cx="4648200" cy="2790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avatars.mds.yandex.net/get-altay/1554359/2a0000016ec677db89db7528a9d8ea76a9bc/XXL">
            <a:extLst>
              <a:ext uri="{FF2B5EF4-FFF2-40B4-BE49-F238E27FC236}">
                <a16:creationId xmlns:a16="http://schemas.microsoft.com/office/drawing/2014/main" id="{E561F0F6-CF0B-4E3E-8060-A931CE9FF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483" y="3429000"/>
            <a:ext cx="4935365" cy="3276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931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eelOff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Книги в формате 16 x 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2013_TF02787940_TF02787940.potx" id="{BDCEC835-C025-45C0-8AD5-9D778732CF6A}" vid="{4E9A813A-BC9F-4772-8185-0F17D630CF68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01D382-32B0-43EE-932C-28906AF37617}">
  <ds:schemaRefs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4873beb7-5857-4685-be1f-d57550cc96cc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tf02787940</Template>
  <TotalTime>0</TotalTime>
  <Words>708</Words>
  <Application>Microsoft Office PowerPoint</Application>
  <PresentationFormat>Экран (4:3)</PresentationFormat>
  <Paragraphs>41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30</vt:i4>
      </vt:variant>
    </vt:vector>
  </HeadingPairs>
  <TitlesOfParts>
    <vt:vector size="41" baseType="lpstr">
      <vt:lpstr>Arial</vt:lpstr>
      <vt:lpstr>Calibri</vt:lpstr>
      <vt:lpstr>Century Gothic</vt:lpstr>
      <vt:lpstr>Fira Sans</vt:lpstr>
      <vt:lpstr>Monotype Corsiva</vt:lpstr>
      <vt:lpstr>Roboto Condensed</vt:lpstr>
      <vt:lpstr>Roboto Condensed Light</vt:lpstr>
      <vt:lpstr>Wingdings</vt:lpstr>
      <vt:lpstr>Книги в формате 16 x 9</vt:lpstr>
      <vt:lpstr>Office Theme</vt:lpstr>
      <vt:lpstr>Salerio template</vt:lpstr>
      <vt:lpstr>Библиотека БГАА празднует День библиотек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2018-01-21T12:50:59Z</dcterms:created>
  <dcterms:modified xsi:type="dcterms:W3CDTF">2021-09-13T10:38:10Z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