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media/image11.jpg" ContentType="image/gif"/>
  <Override PartName="/ppt/media/image21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57" r:id="rId4"/>
    <p:sldId id="262" r:id="rId5"/>
    <p:sldId id="261" r:id="rId6"/>
    <p:sldId id="263" r:id="rId7"/>
    <p:sldId id="264" r:id="rId8"/>
    <p:sldId id="265" r:id="rId9"/>
    <p:sldId id="266" r:id="rId10"/>
    <p:sldId id="267" r:id="rId11"/>
    <p:sldId id="271" r:id="rId12"/>
    <p:sldId id="272" r:id="rId13"/>
    <p:sldId id="273" r:id="rId14"/>
    <p:sldId id="270" r:id="rId15"/>
    <p:sldId id="274" r:id="rId16"/>
    <p:sldId id="275" r:id="rId17"/>
    <p:sldId id="277" r:id="rId18"/>
    <p:sldId id="268" r:id="rId19"/>
    <p:sldId id="281" r:id="rId20"/>
    <p:sldId id="278" r:id="rId21"/>
    <p:sldId id="282" r:id="rId22"/>
    <p:sldId id="280" r:id="rId23"/>
    <p:sldId id="283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3464"/>
    <a:srgbClr val="FE6488"/>
    <a:srgbClr val="8F9D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1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40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967EB-F18F-437F-8276-2071442AD88E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A5A5A-0F1D-4F29-B053-FA3592EFA64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9143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72034"/>
      </p:ext>
    </p:extLst>
  </p:cSld>
  <p:clrMapOvr>
    <a:masterClrMapping/>
  </p:clrMapOvr>
  <p:transition spd="slow" advClick="0" advTm="12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967EB-F18F-437F-8276-2071442AD88E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A5A5A-0F1D-4F29-B053-FA3592EF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22315"/>
      </p:ext>
    </p:extLst>
  </p:cSld>
  <p:clrMapOvr>
    <a:masterClrMapping/>
  </p:clrMapOvr>
  <p:transition spd="slow" advClick="0" advTm="12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967EB-F18F-437F-8276-2071442AD88E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A5A5A-0F1D-4F29-B053-FA3592EF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363305"/>
      </p:ext>
    </p:extLst>
  </p:cSld>
  <p:clrMapOvr>
    <a:masterClrMapping/>
  </p:clrMapOvr>
  <p:transition spd="slow" advClick="0" advTm="1200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59C321-8834-4570-884C-2961BD5598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AF3609-F6DE-485A-BFC3-23EDCA353E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340398-6858-486C-BE94-4C08090BE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EAA34-49C7-4E52-A6FE-07EE0A7CFE8C}" type="datetimeFigureOut">
              <a:rPr lang="ru-BY" smtClean="0"/>
              <a:t>14.10.2021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18C96C-EF66-4388-9D34-ED0251536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0C43DF-6081-4E36-B9E4-30570106E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8367D-E093-4E9B-8864-6532D81B016C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287428329"/>
      </p:ext>
    </p:extLst>
  </p:cSld>
  <p:clrMapOvr>
    <a:masterClrMapping/>
  </p:clrMapOvr>
  <p:transition spd="slow" advClick="0" advTm="1200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7A35F3-529F-45C9-933B-588EDED61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90B58D-4857-4FEA-ABD2-5A755ECE3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547FE5-F500-46BD-985F-C53D0865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EAA34-49C7-4E52-A6FE-07EE0A7CFE8C}" type="datetimeFigureOut">
              <a:rPr lang="ru-BY" smtClean="0"/>
              <a:t>14.10.2021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CE2149-6533-4550-8A28-DF006CA21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9B1085-52C0-4947-BEC4-1E5F8B134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8367D-E093-4E9B-8864-6532D81B016C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271865020"/>
      </p:ext>
    </p:extLst>
  </p:cSld>
  <p:clrMapOvr>
    <a:masterClrMapping/>
  </p:clrMapOvr>
  <p:transition spd="slow" advClick="0" advTm="1200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F5C6F6-022B-486F-A650-024A4F93B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66EBF3-3515-4F6C-A082-E0B47ACB4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E15334-ED2A-4235-B894-BCAA5E44F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EAA34-49C7-4E52-A6FE-07EE0A7CFE8C}" type="datetimeFigureOut">
              <a:rPr lang="ru-BY" smtClean="0"/>
              <a:t>14.10.2021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93CC7D-983F-4215-887B-08EED4323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ACF8B7-6DB6-47B3-8B35-C95E28C52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8367D-E093-4E9B-8864-6532D81B016C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064109507"/>
      </p:ext>
    </p:extLst>
  </p:cSld>
  <p:clrMapOvr>
    <a:masterClrMapping/>
  </p:clrMapOvr>
  <p:transition spd="slow" advClick="0" advTm="12000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F1EBB0-3B73-4EBD-9344-AE8027951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B481B4-1189-4169-B4E1-EA501C1A2B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78CC58-9EF5-4C3E-9297-DE76E547D8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C33982-4018-40C7-9178-A91378991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EAA34-49C7-4E52-A6FE-07EE0A7CFE8C}" type="datetimeFigureOut">
              <a:rPr lang="ru-BY" smtClean="0"/>
              <a:t>14.10.2021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5525CC-A2C1-4F68-855A-94F3BC6D2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CF6DC1-6E9E-42FD-A3A9-E76ED17F2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8367D-E093-4E9B-8864-6532D81B016C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543936277"/>
      </p:ext>
    </p:extLst>
  </p:cSld>
  <p:clrMapOvr>
    <a:masterClrMapping/>
  </p:clrMapOvr>
  <p:transition spd="slow" advClick="0" advTm="12000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A5B5AA-99F1-4D46-8C24-DA59B45EF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124DE1-01DF-45D9-AAB6-FFE4AC127D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0E0E388-932B-41FD-B9ED-5F8FC4838B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0D148D8-D082-49CE-80C5-D6B5ADC052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FC875F5-89E8-43A8-A776-E2C84FB2BF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B8CD01-1095-4B0C-BAB4-2D1650053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EAA34-49C7-4E52-A6FE-07EE0A7CFE8C}" type="datetimeFigureOut">
              <a:rPr lang="ru-BY" smtClean="0"/>
              <a:t>14.10.2021</a:t>
            </a:fld>
            <a:endParaRPr lang="ru-BY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2985E77-AC19-402A-B2D3-9F9B8ED2E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20D3E5F-7B9A-4FD3-8018-94E43EB69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8367D-E093-4E9B-8864-6532D81B016C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842361976"/>
      </p:ext>
    </p:extLst>
  </p:cSld>
  <p:clrMapOvr>
    <a:masterClrMapping/>
  </p:clrMapOvr>
  <p:transition spd="slow" advClick="0" advTm="12000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1A157-C916-4F21-890F-7542AE8CE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222148-621D-475D-BA06-3104F42D5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EAA34-49C7-4E52-A6FE-07EE0A7CFE8C}" type="datetimeFigureOut">
              <a:rPr lang="ru-BY" smtClean="0"/>
              <a:t>14.10.2021</a:t>
            </a:fld>
            <a:endParaRPr lang="ru-BY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A9DC8A-EB5D-4985-83F5-5D880D715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9796F4E-925A-4903-AF11-F5072563B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8367D-E093-4E9B-8864-6532D81B016C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856136345"/>
      </p:ext>
    </p:extLst>
  </p:cSld>
  <p:clrMapOvr>
    <a:masterClrMapping/>
  </p:clrMapOvr>
  <p:transition spd="slow" advClick="0" advTm="12000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C67382E-EEF2-4E7D-8611-3F844805D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EAA34-49C7-4E52-A6FE-07EE0A7CFE8C}" type="datetimeFigureOut">
              <a:rPr lang="ru-BY" smtClean="0"/>
              <a:t>14.10.2021</a:t>
            </a:fld>
            <a:endParaRPr lang="ru-BY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BA777E-E1BF-4F67-92BF-AB887DDC5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F30CD27-1006-49FA-A7F1-CC6AF140B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8367D-E093-4E9B-8864-6532D81B016C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985436798"/>
      </p:ext>
    </p:extLst>
  </p:cSld>
  <p:clrMapOvr>
    <a:masterClrMapping/>
  </p:clrMapOvr>
  <p:transition spd="slow" advClick="0" advTm="12000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696E42-49F1-4930-95E9-843A4F6A0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702423-68A2-4225-8866-D065B8AB5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46D9733-E73E-4A5A-B3EC-82A3301CD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7932749-EE3A-4520-86EA-B6AA1BD98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EAA34-49C7-4E52-A6FE-07EE0A7CFE8C}" type="datetimeFigureOut">
              <a:rPr lang="ru-BY" smtClean="0"/>
              <a:t>14.10.2021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72CA5D-0662-4D9B-8348-F7B0759A7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FB2C61-EA91-46F9-B9B6-3304C50C1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8367D-E093-4E9B-8864-6532D81B016C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195965969"/>
      </p:ext>
    </p:extLst>
  </p:cSld>
  <p:clrMapOvr>
    <a:masterClrMapping/>
  </p:clrMapOvr>
  <p:transition spd="slow" advClick="0" advTm="12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967EB-F18F-437F-8276-2071442AD88E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A5A5A-0F1D-4F29-B053-FA3592EF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741804"/>
      </p:ext>
    </p:extLst>
  </p:cSld>
  <p:clrMapOvr>
    <a:masterClrMapping/>
  </p:clrMapOvr>
  <p:transition spd="slow" advClick="0" advTm="12000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17EC28-0467-4DFD-AADF-B908F8BFA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DDD13F5-7914-42FD-B47F-901565A2A5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AF50123-8CB6-40EA-BE18-4196CBCBED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14C991-3881-41FF-935A-7AFDB4B9B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EAA34-49C7-4E52-A6FE-07EE0A7CFE8C}" type="datetimeFigureOut">
              <a:rPr lang="ru-BY" smtClean="0"/>
              <a:t>14.10.2021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C4C36B7-8943-4826-BEF6-FABCFFA55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029FF0-5976-4052-ABEA-14FF75F1A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8367D-E093-4E9B-8864-6532D81B016C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230508879"/>
      </p:ext>
    </p:extLst>
  </p:cSld>
  <p:clrMapOvr>
    <a:masterClrMapping/>
  </p:clrMapOvr>
  <p:transition spd="slow" advClick="0" advTm="12000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188A9A-5A84-451E-A65B-21EAAB8A9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76F343D-9365-4A7E-8AC7-7650ADC73A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3750E5-85D5-413D-AD75-D3EB82F05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EAA34-49C7-4E52-A6FE-07EE0A7CFE8C}" type="datetimeFigureOut">
              <a:rPr lang="ru-BY" smtClean="0"/>
              <a:t>14.10.2021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D0D5BD-0BF0-45BA-8010-AF278FB7B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BE558C-C9E4-4BCE-A788-34B53ABD4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8367D-E093-4E9B-8864-6532D81B016C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887121594"/>
      </p:ext>
    </p:extLst>
  </p:cSld>
  <p:clrMapOvr>
    <a:masterClrMapping/>
  </p:clrMapOvr>
  <p:transition spd="slow" advClick="0" advTm="12000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8A1EEF9-E46E-4AF8-980D-790A235B19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FB2C44-70B3-42A5-B2C2-754971D5D7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C7FB05-26CB-4B1E-9792-00EF7D99B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EAA34-49C7-4E52-A6FE-07EE0A7CFE8C}" type="datetimeFigureOut">
              <a:rPr lang="ru-BY" smtClean="0"/>
              <a:t>14.10.2021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98FE51-BF0B-4B1C-B725-F808F9B4B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7F8ED1-AC24-4316-B17B-7D59B3D1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8367D-E093-4E9B-8864-6532D81B016C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57819612"/>
      </p:ext>
    </p:extLst>
  </p:cSld>
  <p:clrMapOvr>
    <a:masterClrMapping/>
  </p:clrMapOvr>
  <p:transition spd="slow" advClick="0" advTm="12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967EB-F18F-437F-8276-2071442AD88E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A5A5A-0F1D-4F29-B053-FA3592EF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58323"/>
      </p:ext>
    </p:extLst>
  </p:cSld>
  <p:clrMapOvr>
    <a:masterClrMapping/>
  </p:clrMapOvr>
  <p:transition spd="slow" advClick="0" advTm="12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967EB-F18F-437F-8276-2071442AD88E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A5A5A-0F1D-4F29-B053-FA3592EF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617671"/>
      </p:ext>
    </p:extLst>
  </p:cSld>
  <p:clrMapOvr>
    <a:masterClrMapping/>
  </p:clrMapOvr>
  <p:transition spd="slow" advClick="0" advTm="12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967EB-F18F-437F-8276-2071442AD88E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A5A5A-0F1D-4F29-B053-FA3592EF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422828"/>
      </p:ext>
    </p:extLst>
  </p:cSld>
  <p:clrMapOvr>
    <a:masterClrMapping/>
  </p:clrMapOvr>
  <p:transition spd="slow" advClick="0" advTm="12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967EB-F18F-437F-8276-2071442AD88E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A5A5A-0F1D-4F29-B053-FA3592EF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633178"/>
      </p:ext>
    </p:extLst>
  </p:cSld>
  <p:clrMapOvr>
    <a:masterClrMapping/>
  </p:clrMapOvr>
  <p:transition spd="slow" advClick="0" advTm="12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967EB-F18F-437F-8276-2071442AD88E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A5A5A-0F1D-4F29-B053-FA3592EF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345196"/>
      </p:ext>
    </p:extLst>
  </p:cSld>
  <p:clrMapOvr>
    <a:masterClrMapping/>
  </p:clrMapOvr>
  <p:transition spd="slow" advClick="0" advTm="12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967EB-F18F-437F-8276-2071442AD88E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A5A5A-0F1D-4F29-B053-FA3592EF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70254"/>
      </p:ext>
    </p:extLst>
  </p:cSld>
  <p:clrMapOvr>
    <a:masterClrMapping/>
  </p:clrMapOvr>
  <p:transition spd="slow" advClick="0" advTm="12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967EB-F18F-437F-8276-2071442AD88E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A5A5A-0F1D-4F29-B053-FA3592EF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84184"/>
      </p:ext>
    </p:extLst>
  </p:cSld>
  <p:clrMapOvr>
    <a:masterClrMapping/>
  </p:clrMapOvr>
  <p:transition spd="slow" advClick="0" advTm="12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967EB-F18F-437F-8276-2071442AD88E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A5A5A-0F1D-4F29-B053-FA3592EFA64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77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2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79AF75-8DBE-4693-BD98-095FC7684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7A8AF-BFE1-4501-8CA1-71858A54EB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19AB25-E00A-4BA9-822E-DAF8123CEF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9EAA34-49C7-4E52-A6FE-07EE0A7CFE8C}" type="datetimeFigureOut">
              <a:rPr lang="ru-BY" smtClean="0"/>
              <a:t>14.10.2021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4B0764-A538-4425-9046-9A018BAB2F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3CC65A-CC3F-4C59-A92C-F26B3B33DE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8367D-E093-4E9B-8864-6532D81B016C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670570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12000">
    <p:wip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BY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45720" y="1606995"/>
            <a:ext cx="9144000" cy="2387600"/>
          </a:xfrm>
        </p:spPr>
        <p:txBody>
          <a:bodyPr/>
          <a:lstStyle/>
          <a:p>
            <a:r>
              <a:rPr lang="ru-RU" b="1" dirty="0">
                <a:solidFill>
                  <a:srgbClr val="FE6488"/>
                </a:solidFill>
              </a:rPr>
              <a:t>С днем матери!</a:t>
            </a:r>
            <a:endParaRPr lang="en-US" b="1" dirty="0">
              <a:solidFill>
                <a:srgbClr val="FE6488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827023-B169-4F66-B495-66724129D7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153" y="1518407"/>
            <a:ext cx="3677693" cy="174440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D3BE8A5-C295-4CC7-B2FF-351F8D63DA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93992" y="3856177"/>
            <a:ext cx="3516854" cy="184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871507"/>
      </p:ext>
    </p:extLst>
  </p:cSld>
  <p:clrMapOvr>
    <a:masterClrMapping/>
  </p:clrMapOvr>
  <p:transition spd="slow" advClick="0" advTm="12000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0AA6CE6-1FA1-46EB-BD40-E12FC5FFC1A1}"/>
              </a:ext>
            </a:extLst>
          </p:cNvPr>
          <p:cNvSpPr/>
          <p:nvPr/>
        </p:nvSpPr>
        <p:spPr>
          <a:xfrm>
            <a:off x="1006679" y="5102091"/>
            <a:ext cx="713064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 Light" panose="020E0502030303020204" pitchFamily="34" charset="0"/>
                <a:cs typeface="Arial" panose="020B0604020202020204" pitchFamily="34" charset="0"/>
              </a:rPr>
              <a:t>Орденом Матери в Беларуси награждаются женщины, которые родили и воспитали 5 и более детей, причем пятый ребенок должен достичь возраста 1 года, а остальные дети должны быть живыми.</a:t>
            </a:r>
          </a:p>
        </p:txBody>
      </p:sp>
      <p:pic>
        <p:nvPicPr>
          <p:cNvPr id="3" name="Picture 4" descr="https://i.pinimg.com/originals/eb/9c/69/eb9c69ca536b7dc726e224e340ccf464.jpg">
            <a:extLst>
              <a:ext uri="{FF2B5EF4-FFF2-40B4-BE49-F238E27FC236}">
                <a16:creationId xmlns:a16="http://schemas.microsoft.com/office/drawing/2014/main" id="{B4DD2DED-0DED-4E71-8FC4-3B3082AB0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31" y="456227"/>
            <a:ext cx="4193891" cy="28709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vitvesti.by/images/2018-10-10/123.jpg">
            <a:extLst>
              <a:ext uri="{FF2B5EF4-FFF2-40B4-BE49-F238E27FC236}">
                <a16:creationId xmlns:a16="http://schemas.microsoft.com/office/drawing/2014/main" id="{9E8CDA4D-417B-45AA-9953-0ADA4F73B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062" y="2180687"/>
            <a:ext cx="3534498" cy="24966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6D179C-DEB5-44EE-B7A1-B37E3601E8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0547">
            <a:off x="2057729" y="3566824"/>
            <a:ext cx="1328385" cy="123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288085"/>
      </p:ext>
    </p:extLst>
  </p:cSld>
  <p:clrMapOvr>
    <a:masterClrMapping/>
  </p:clrMapOvr>
  <p:transition spd="slow" advClick="0" advTm="12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A55711D-AE18-4ACB-8128-F4F6FB5BCE7A}"/>
              </a:ext>
            </a:extLst>
          </p:cNvPr>
          <p:cNvSpPr/>
          <p:nvPr/>
        </p:nvSpPr>
        <p:spPr>
          <a:xfrm>
            <a:off x="354434" y="148148"/>
            <a:ext cx="843513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bg1"/>
                </a:solidFill>
                <a:latin typeface="Candara Light" panose="020E0502030303020204" pitchFamily="34" charset="0"/>
                <a:cs typeface="Arial" panose="020B0604020202020204" pitchFamily="34" charset="0"/>
              </a:rPr>
              <a:t>В стране проводится Неделя матери, приуроченная к данному празднику. Помимо традиционных мероприятий, представители государства и общественности поздравляют многодетных матерей, а также женщин, которые в силу обстоятельств остались без попечения детей.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A16D86-AAF0-4523-99AB-2181C1EAF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084" y="2239861"/>
            <a:ext cx="1668538" cy="42241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FA461E5-C50F-4E65-A8E3-557DB43F99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738" y="2334895"/>
            <a:ext cx="4036001" cy="409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669566"/>
      </p:ext>
    </p:extLst>
  </p:cSld>
  <p:clrMapOvr>
    <a:masterClrMapping/>
  </p:clrMapOvr>
  <p:transition spd="slow" advClick="0" advTm="12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F120251-1DA8-401F-9AE8-23A259E09A7C}"/>
              </a:ext>
            </a:extLst>
          </p:cNvPr>
          <p:cNvSpPr/>
          <p:nvPr/>
        </p:nvSpPr>
        <p:spPr>
          <a:xfrm>
            <a:off x="922759" y="482367"/>
            <a:ext cx="710128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 Light" panose="020E0502030303020204" pitchFamily="34" charset="0"/>
                <a:cs typeface="Arial" panose="020B0604020202020204" pitchFamily="34" charset="0"/>
              </a:rPr>
              <a:t>Созидающая роль матери, формируемые ею позитивные жизненные ориентиры – это те основы, без которых невозможно семейное счастье.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DE3A18-C933-4FB9-B093-96FC7B682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81" y="1873102"/>
            <a:ext cx="7248059" cy="42424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5809524"/>
      </p:ext>
    </p:extLst>
  </p:cSld>
  <p:clrMapOvr>
    <a:masterClrMapping/>
  </p:clrMapOvr>
  <p:transition spd="slow" advClick="0" advTm="1200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6488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1E16DEE-1469-465B-87AC-974F2167CA2B}"/>
              </a:ext>
            </a:extLst>
          </p:cNvPr>
          <p:cNvSpPr/>
          <p:nvPr/>
        </p:nvSpPr>
        <p:spPr>
          <a:xfrm>
            <a:off x="394283" y="265594"/>
            <a:ext cx="378763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 Light" panose="020E0502030303020204" pitchFamily="34" charset="0"/>
                <a:cs typeface="Arial" panose="020B0604020202020204" pitchFamily="34" charset="0"/>
              </a:rPr>
              <a:t>День матери имеет большое значение в установлении более тесной сердечной связи между детьми и матерями, в укреплении института семьи и объединяет в едином порыве всех тех, кто хочет поблагодарить матерей и отдать должное за их неустанный материнский труд.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FB89C2-4836-42A4-A884-B1CBD64979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047" y="2664652"/>
            <a:ext cx="3886670" cy="38326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FC46F0-C02E-4520-ABED-17398D293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84" y="5029694"/>
            <a:ext cx="4102216" cy="9691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5BB1A6F-E55B-4E4C-8F95-4A8B68BE33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415" y="360659"/>
            <a:ext cx="2179183" cy="183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92457"/>
      </p:ext>
    </p:extLst>
  </p:cSld>
  <p:clrMapOvr>
    <a:masterClrMapping/>
  </p:clrMapOvr>
  <p:transition spd="slow" advClick="0" advTm="1200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78317FB-627A-4082-A2B1-B859447F4D0B}"/>
              </a:ext>
            </a:extLst>
          </p:cNvPr>
          <p:cNvSpPr/>
          <p:nvPr/>
        </p:nvSpPr>
        <p:spPr>
          <a:xfrm>
            <a:off x="652506" y="4992709"/>
            <a:ext cx="783898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 Light" panose="020E0502030303020204" pitchFamily="34" charset="0"/>
              </a:rPr>
              <a:t>Любовь и поддержка матери дарит ребёнку чувство защищённости и уверенности в себе. Даже становясь взрослыми, дочери и сыновья делятся с мамами сокровенными секретами, печалями и радостями, приходят за советом в трудные минуты.</a:t>
            </a:r>
            <a:br>
              <a:rPr lang="ru-RU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 Light" panose="020E0502030303020204" pitchFamily="34" charset="0"/>
              </a:rPr>
            </a:br>
            <a:br>
              <a:rPr lang="ru-RU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 Light" panose="020E0502030303020204" pitchFamily="34" charset="0"/>
              </a:rPr>
            </a:br>
            <a:endParaRPr lang="ru-RU" sz="2200" b="1" i="1" dirty="0">
              <a:solidFill>
                <a:schemeClr val="tx1">
                  <a:lumMod val="65000"/>
                  <a:lumOff val="35000"/>
                </a:schemeClr>
              </a:solidFill>
              <a:latin typeface="Candara Light" panose="020E0502030303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CAD746-0439-4DAC-9A5E-A4E5E69DF4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610" y="352337"/>
            <a:ext cx="4269294" cy="44157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9239CA-F7F7-425E-ABF1-B0CB9F635F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5785">
            <a:off x="855288" y="795763"/>
            <a:ext cx="656827" cy="65682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12EAD30-D6F3-4C93-93CB-69B87C882E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85353">
            <a:off x="7064413" y="953032"/>
            <a:ext cx="906157" cy="90615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2A9A3EB-4859-4DCF-B4D0-2391F2F3A3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0709">
            <a:off x="373359" y="2775358"/>
            <a:ext cx="1307284" cy="130728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C318148-593D-45F4-89F1-EF71B466D7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321" y="3429000"/>
            <a:ext cx="1032545" cy="103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65466"/>
      </p:ext>
    </p:extLst>
  </p:cSld>
  <p:clrMapOvr>
    <a:masterClrMapping/>
  </p:clrMapOvr>
  <p:transition spd="slow" advClick="0" advTm="12000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0EC925B-AD91-4416-B80A-4C2C031104BC}"/>
              </a:ext>
            </a:extLst>
          </p:cNvPr>
          <p:cNvSpPr/>
          <p:nvPr/>
        </p:nvSpPr>
        <p:spPr>
          <a:xfrm>
            <a:off x="75501" y="190872"/>
            <a:ext cx="89929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bg1"/>
                </a:solidFill>
                <a:latin typeface="Candara Light" panose="020E0502030303020204" pitchFamily="34" charset="0"/>
                <a:cs typeface="Arial" panose="020B0604020202020204" pitchFamily="34" charset="0"/>
              </a:rPr>
              <a:t>Для каждого человека мама – самый главный человек в жизни. Помните слова из песни: «Мама - первое слово, Главное слово в каждой судьбе Мама жизнь подарила, Мир подарила мне и тебе».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F1737E-8175-4E39-99D4-701277906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33" y="1766915"/>
            <a:ext cx="3480714" cy="48148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71604CA-E278-41F4-A01A-A3C8DF567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142" y="2793021"/>
            <a:ext cx="4152592" cy="31144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4055045"/>
      </p:ext>
    </p:extLst>
  </p:cSld>
  <p:clrMapOvr>
    <a:masterClrMapping/>
  </p:clrMapOvr>
  <p:transition spd="slow" advClick="0" advTm="12000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E1305CC-1CA0-4CA7-AC28-0B270976E159}"/>
              </a:ext>
            </a:extLst>
          </p:cNvPr>
          <p:cNvSpPr/>
          <p:nvPr/>
        </p:nvSpPr>
        <p:spPr>
          <a:xfrm>
            <a:off x="1572936" y="266080"/>
            <a:ext cx="5876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 Light" panose="020E0502030303020204" pitchFamily="34" charset="0"/>
                <a:cs typeface="Arial" panose="020B0604020202020204" pitchFamily="34" charset="0"/>
              </a:rPr>
              <a:t>Любите своих матерей и благодарите их за все, не только в этот праздник!</a:t>
            </a:r>
            <a:br>
              <a:rPr lang="ru-RU" sz="2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 Light" panose="020E0502030303020204" pitchFamily="34" charset="0"/>
                <a:cs typeface="Arial" panose="020B0604020202020204" pitchFamily="34" charset="0"/>
              </a:rPr>
            </a:br>
            <a:endParaRPr lang="ru-BY" sz="2400" i="1" dirty="0">
              <a:solidFill>
                <a:schemeClr val="tx1">
                  <a:lumMod val="65000"/>
                  <a:lumOff val="35000"/>
                </a:schemeClr>
              </a:solidFill>
              <a:latin typeface="Candara Light" panose="020E0502030303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F2717E-F34C-4AB5-A465-04A11081F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79" y="1566261"/>
            <a:ext cx="2273920" cy="227392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C9955E-EFFA-4011-BC21-074A7FF62F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633" y="1509257"/>
            <a:ext cx="2294367" cy="34415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01F5FF-C61E-4ADD-BA64-2FF4135355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633" y="3840181"/>
            <a:ext cx="2488367" cy="28369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202105-33A2-482B-B740-6D1D0323DA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798" y="1566261"/>
            <a:ext cx="1306061" cy="16637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56B85C5-E11A-47A4-8A38-460E50F077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5123">
            <a:off x="2353642" y="1721306"/>
            <a:ext cx="1308521" cy="130852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3A7D960-21D3-4A73-B5B0-8032B89001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61" y="4341508"/>
            <a:ext cx="1489363" cy="148936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CE9C5DE-D081-42AA-BEF0-5478B0FA68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144" y="2208416"/>
            <a:ext cx="889757" cy="88975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1202844-7836-4865-B9A8-3C9AF55008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531" y="4559163"/>
            <a:ext cx="2032757" cy="203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95522"/>
      </p:ext>
    </p:extLst>
  </p:cSld>
  <p:clrMapOvr>
    <a:masterClrMapping/>
  </p:clrMapOvr>
  <p:transition spd="slow" advClick="0" advTm="12000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6488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F14C6D0-037B-41B9-8161-1F6EA33A5436}"/>
              </a:ext>
            </a:extLst>
          </p:cNvPr>
          <p:cNvSpPr/>
          <p:nvPr/>
        </p:nvSpPr>
        <p:spPr>
          <a:xfrm>
            <a:off x="943760" y="169688"/>
            <a:ext cx="70090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 Light" panose="020E0502030303020204" pitchFamily="34" charset="0"/>
                <a:cs typeface="Arial" panose="020B0604020202020204" pitchFamily="34" charset="0"/>
              </a:rPr>
              <a:t>Библиотека БГАА поздравляет с Днём матери!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08063E-6354-47F7-BB72-28569559E9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98" y="1325460"/>
            <a:ext cx="7009003" cy="50514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9511957"/>
      </p:ext>
    </p:extLst>
  </p:cSld>
  <p:clrMapOvr>
    <a:masterClrMapping/>
  </p:clrMapOvr>
  <p:transition spd="slow" advClick="0" advTm="12000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2E070DC-2F79-4145-8E51-29E5AF7D7278}"/>
              </a:ext>
            </a:extLst>
          </p:cNvPr>
          <p:cNvSpPr/>
          <p:nvPr/>
        </p:nvSpPr>
        <p:spPr>
          <a:xfrm>
            <a:off x="692092" y="618417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 Light" panose="020E0502030303020204" pitchFamily="34" charset="0"/>
                <a:cs typeface="Arial" panose="020B0604020202020204" pitchFamily="34" charset="0"/>
              </a:rPr>
              <a:t>В честь праздника в библиотеке была оформлена книжная выставка «Души материнской свет»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63B316-D887-433C-A01C-DC3014DE08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462" y="2174068"/>
            <a:ext cx="6321104" cy="43255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841DFA-87FF-4709-BD9D-26041453D0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190" y="358359"/>
            <a:ext cx="1535010" cy="153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25348"/>
      </p:ext>
    </p:extLst>
  </p:cSld>
  <p:clrMapOvr>
    <a:masterClrMapping/>
  </p:clrMapOvr>
  <p:transition spd="slow" advClick="0" advTm="12000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AC40AD-DC71-4D76-9B26-BB9448C11B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05" y="3574025"/>
            <a:ext cx="6912530" cy="31665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B7F0F7-B2B1-4EF4-9667-1C464A0467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73" y="324184"/>
            <a:ext cx="5918103" cy="29370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B69677E-3B9A-4CAF-B25A-A6F25A47BC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087" y="184759"/>
            <a:ext cx="2111300" cy="314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267995"/>
      </p:ext>
    </p:extLst>
  </p:cSld>
  <p:clrMapOvr>
    <a:masterClrMapping/>
  </p:clrMapOvr>
  <p:transition spd="slow" advClick="0" advTm="12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4CF7722-6E32-41E2-8711-19F45F58AC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172" y="3539974"/>
            <a:ext cx="3689059" cy="300658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84A126F-756A-4BA9-9060-341A8B78B0DB}"/>
              </a:ext>
            </a:extLst>
          </p:cNvPr>
          <p:cNvSpPr/>
          <p:nvPr/>
        </p:nvSpPr>
        <p:spPr>
          <a:xfrm>
            <a:off x="522215" y="622044"/>
            <a:ext cx="6723776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chemeClr val="bg2">
                    <a:lumMod val="50000"/>
                  </a:schemeClr>
                </a:solidFill>
                <a:latin typeface="Candara Light" panose="020E0502030303020204" pitchFamily="34" charset="0"/>
                <a:cs typeface="Arial" panose="020B0604020202020204" pitchFamily="34" charset="0"/>
              </a:rPr>
              <a:t>Мама – самый родной человек. С самого детства тянешь к ней руки, обнимаешь крепко, спешишь к ней поделиться радостью или печалью, и она всегда похвалит или утешит, скажет, что все обязательно будет хорошо… И ей веришь, ведь с материнской любовью так легко дышится и живется! </a:t>
            </a:r>
          </a:p>
          <a:p>
            <a:pPr algn="just"/>
            <a:r>
              <a:rPr lang="ru-RU" sz="2000" b="1" i="1" dirty="0">
                <a:solidFill>
                  <a:schemeClr val="bg2">
                    <a:lumMod val="50000"/>
                  </a:schemeClr>
                </a:solidFill>
                <a:latin typeface="Candara Light" panose="020E0502030303020204" pitchFamily="34" charset="0"/>
              </a:rPr>
              <a:t> </a:t>
            </a:r>
            <a:endParaRPr lang="ru-BY" sz="2000" b="1" i="1" dirty="0">
              <a:solidFill>
                <a:schemeClr val="bg2">
                  <a:lumMod val="50000"/>
                </a:schemeClr>
              </a:solidFill>
              <a:latin typeface="Candara Light" panose="020E0502030303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BFC2BE-DF60-42E1-B830-BD445B10C5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949" y="4018327"/>
            <a:ext cx="2717216" cy="260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71762"/>
      </p:ext>
    </p:extLst>
  </p:cSld>
  <p:clrMapOvr>
    <a:masterClrMapping/>
  </p:clrMapOvr>
  <p:transition spd="slow" advClick="0" advTm="12000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37391A-1DFE-4FDE-8BA3-2658D280BA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718" y="3497161"/>
            <a:ext cx="4254616" cy="3190962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7F8FA2-AF80-4411-8A2D-CABA09B836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64" y="685686"/>
            <a:ext cx="4254616" cy="27433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E20E3F-FD27-4C84-9B66-B87D2D9587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20" y="3655159"/>
            <a:ext cx="3155659" cy="276749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03916B8-8FC6-4282-8C34-F518476EC021}"/>
              </a:ext>
            </a:extLst>
          </p:cNvPr>
          <p:cNvSpPr/>
          <p:nvPr/>
        </p:nvSpPr>
        <p:spPr>
          <a:xfrm>
            <a:off x="5180201" y="643048"/>
            <a:ext cx="3326235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i="1" dirty="0">
                <a:solidFill>
                  <a:srgbClr val="424242"/>
                </a:solidFill>
                <a:latin typeface="Candara Light" panose="020E0502030303020204" pitchFamily="34" charset="0"/>
              </a:rPr>
              <a:t>О мамах написано много прекрасных произведений и стихов. Ведь так много нам хочется сказать им, за столько поблагодарить! </a:t>
            </a:r>
            <a:endParaRPr lang="ru-BY" sz="2300" b="1" i="1" dirty="0">
              <a:latin typeface="Candara Light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191915"/>
      </p:ext>
    </p:extLst>
  </p:cSld>
  <p:clrMapOvr>
    <a:masterClrMapping/>
  </p:clrMapOvr>
  <p:transition spd="slow" advClick="0" advTm="12000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6488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C0399D-742F-4B94-BB43-B3DA694AEC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26121" y="1579753"/>
            <a:ext cx="5725486" cy="42941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C8D0CD5-4770-4B63-B34B-094677E81BF5}"/>
              </a:ext>
            </a:extLst>
          </p:cNvPr>
          <p:cNvSpPr/>
          <p:nvPr/>
        </p:nvSpPr>
        <p:spPr>
          <a:xfrm>
            <a:off x="5016616" y="589137"/>
            <a:ext cx="400993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chemeClr val="bg2">
                    <a:lumMod val="50000"/>
                  </a:schemeClr>
                </a:solidFill>
                <a:latin typeface="Candara Light" panose="020E0502030303020204" pitchFamily="34" charset="0"/>
              </a:rPr>
              <a:t>Мама — такой человек, который заменит всех. Но никто не заменит её. (М. Андерсен)</a:t>
            </a:r>
            <a:endParaRPr lang="ru-RU" sz="3200" b="1" i="1" dirty="0">
              <a:solidFill>
                <a:schemeClr val="bg2">
                  <a:lumMod val="50000"/>
                </a:schemeClr>
              </a:solidFill>
              <a:effectLst/>
              <a:latin typeface="Candara Light" panose="020E0502030303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F1F5A9-2112-4ED9-967C-A30F8D3F08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117" y="3429000"/>
            <a:ext cx="3308933" cy="264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050905"/>
      </p:ext>
    </p:extLst>
  </p:cSld>
  <p:clrMapOvr>
    <a:masterClrMapping/>
  </p:clrMapOvr>
  <p:transition spd="slow" advClick="0" advTm="12000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323F8FA-8C11-4487-8D39-752E046B7A74}"/>
              </a:ext>
            </a:extLst>
          </p:cNvPr>
          <p:cNvSpPr/>
          <p:nvPr/>
        </p:nvSpPr>
        <p:spPr>
          <a:xfrm>
            <a:off x="1893814" y="1205000"/>
            <a:ext cx="535637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chemeClr val="bg2">
                    <a:lumMod val="50000"/>
                  </a:schemeClr>
                </a:solidFill>
                <a:latin typeface="Candara Light" panose="020E0502030303020204" pitchFamily="34" charset="0"/>
              </a:rPr>
              <a:t>Так хочется, чтоб на планете</a:t>
            </a:r>
            <a:br>
              <a:rPr lang="ru-RU" sz="2800" b="1" i="1" dirty="0">
                <a:solidFill>
                  <a:schemeClr val="bg2">
                    <a:lumMod val="50000"/>
                  </a:schemeClr>
                </a:solidFill>
                <a:latin typeface="Candara Light" panose="020E0502030303020204" pitchFamily="34" charset="0"/>
              </a:rPr>
            </a:br>
            <a:r>
              <a:rPr lang="ru-RU" sz="2800" b="1" i="1" dirty="0">
                <a:solidFill>
                  <a:schemeClr val="bg2">
                    <a:lumMod val="50000"/>
                  </a:schemeClr>
                </a:solidFill>
                <a:latin typeface="Candara Light" panose="020E0502030303020204" pitchFamily="34" charset="0"/>
              </a:rPr>
              <a:t>Всем мамам счастливо жилось.</a:t>
            </a:r>
            <a:br>
              <a:rPr lang="ru-RU" sz="2800" b="1" i="1" dirty="0">
                <a:solidFill>
                  <a:schemeClr val="bg2">
                    <a:lumMod val="50000"/>
                  </a:schemeClr>
                </a:solidFill>
                <a:latin typeface="Candara Light" panose="020E0502030303020204" pitchFamily="34" charset="0"/>
              </a:rPr>
            </a:br>
            <a:r>
              <a:rPr lang="ru-RU" sz="2800" b="1" i="1" dirty="0">
                <a:solidFill>
                  <a:schemeClr val="bg2">
                    <a:lumMod val="50000"/>
                  </a:schemeClr>
                </a:solidFill>
                <a:latin typeface="Candara Light" panose="020E0502030303020204" pitchFamily="34" charset="0"/>
              </a:rPr>
              <a:t>Всегда чтоб радовали дети,</a:t>
            </a:r>
            <a:br>
              <a:rPr lang="ru-RU" sz="2800" b="1" i="1" dirty="0">
                <a:solidFill>
                  <a:schemeClr val="bg2">
                    <a:lumMod val="50000"/>
                  </a:schemeClr>
                </a:solidFill>
                <a:latin typeface="Candara Light" panose="020E0502030303020204" pitchFamily="34" charset="0"/>
              </a:rPr>
            </a:br>
            <a:r>
              <a:rPr lang="ru-RU" sz="2800" b="1" i="1" dirty="0">
                <a:solidFill>
                  <a:schemeClr val="bg2">
                    <a:lumMod val="50000"/>
                  </a:schemeClr>
                </a:solidFill>
                <a:latin typeface="Candara Light" panose="020E0502030303020204" pitchFamily="34" charset="0"/>
              </a:rPr>
              <a:t>Чтоб всё заветное сбылось.</a:t>
            </a:r>
            <a:br>
              <a:rPr lang="ru-RU" sz="2800" b="1" i="1" dirty="0">
                <a:solidFill>
                  <a:schemeClr val="bg2">
                    <a:lumMod val="50000"/>
                  </a:schemeClr>
                </a:solidFill>
                <a:latin typeface="Candara Light" panose="020E0502030303020204" pitchFamily="34" charset="0"/>
              </a:rPr>
            </a:br>
            <a:br>
              <a:rPr lang="ru-RU" sz="2800" b="1" i="1" dirty="0">
                <a:solidFill>
                  <a:schemeClr val="bg2">
                    <a:lumMod val="50000"/>
                  </a:schemeClr>
                </a:solidFill>
                <a:latin typeface="Candara Light" panose="020E0502030303020204" pitchFamily="34" charset="0"/>
              </a:rPr>
            </a:br>
            <a:r>
              <a:rPr lang="ru-RU" sz="2800" b="1" i="1" dirty="0">
                <a:solidFill>
                  <a:schemeClr val="bg2">
                    <a:lumMod val="50000"/>
                  </a:schemeClr>
                </a:solidFill>
                <a:latin typeface="Candara Light" panose="020E0502030303020204" pitchFamily="34" charset="0"/>
              </a:rPr>
              <a:t>День матери — прекрасный праздник.</a:t>
            </a:r>
            <a:br>
              <a:rPr lang="ru-RU" sz="2800" b="1" i="1" dirty="0">
                <a:solidFill>
                  <a:schemeClr val="bg2">
                    <a:lumMod val="50000"/>
                  </a:schemeClr>
                </a:solidFill>
                <a:latin typeface="Candara Light" panose="020E0502030303020204" pitchFamily="34" charset="0"/>
              </a:rPr>
            </a:br>
            <a:r>
              <a:rPr lang="ru-RU" sz="2800" b="1" i="1" dirty="0">
                <a:solidFill>
                  <a:schemeClr val="bg2">
                    <a:lumMod val="50000"/>
                  </a:schemeClr>
                </a:solidFill>
                <a:latin typeface="Candara Light" panose="020E0502030303020204" pitchFamily="34" charset="0"/>
              </a:rPr>
              <a:t>Всем мамам низкий наш поклон.</a:t>
            </a:r>
            <a:br>
              <a:rPr lang="ru-RU" sz="2800" b="1" i="1" dirty="0">
                <a:solidFill>
                  <a:schemeClr val="bg2">
                    <a:lumMod val="50000"/>
                  </a:schemeClr>
                </a:solidFill>
                <a:latin typeface="Candara Light" panose="020E0502030303020204" pitchFamily="34" charset="0"/>
              </a:rPr>
            </a:br>
            <a:r>
              <a:rPr lang="ru-RU" sz="2800" b="1" i="1" dirty="0">
                <a:solidFill>
                  <a:schemeClr val="bg2">
                    <a:lumMod val="50000"/>
                  </a:schemeClr>
                </a:solidFill>
                <a:latin typeface="Candara Light" panose="020E0502030303020204" pitchFamily="34" charset="0"/>
              </a:rPr>
              <a:t>Пусть в их глазах сияет счастье,</a:t>
            </a:r>
            <a:br>
              <a:rPr lang="ru-RU" sz="2800" b="1" i="1" dirty="0">
                <a:solidFill>
                  <a:schemeClr val="bg2">
                    <a:lumMod val="50000"/>
                  </a:schemeClr>
                </a:solidFill>
                <a:latin typeface="Candara Light" panose="020E0502030303020204" pitchFamily="34" charset="0"/>
              </a:rPr>
            </a:br>
            <a:r>
              <a:rPr lang="ru-RU" sz="2800" b="1" i="1" dirty="0">
                <a:solidFill>
                  <a:schemeClr val="bg2">
                    <a:lumMod val="50000"/>
                  </a:schemeClr>
                </a:solidFill>
                <a:latin typeface="Candara Light" panose="020E0502030303020204" pitchFamily="34" charset="0"/>
              </a:rPr>
              <a:t>Пусть будет чистым небосклон.</a:t>
            </a:r>
            <a:br>
              <a:rPr lang="ru-RU" sz="2800" b="1" i="1" dirty="0">
                <a:solidFill>
                  <a:schemeClr val="bg2">
                    <a:lumMod val="50000"/>
                  </a:schemeClr>
                </a:solidFill>
                <a:latin typeface="Candara Light" panose="020E0502030303020204" pitchFamily="34" charset="0"/>
              </a:rPr>
            </a:br>
            <a:endParaRPr lang="ru-BY" sz="2800" dirty="0">
              <a:solidFill>
                <a:schemeClr val="bg2">
                  <a:lumMod val="50000"/>
                </a:schemeClr>
              </a:solidFill>
              <a:latin typeface="Candara Light" panose="020E0502030303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FFD4F3-9F00-4A7E-9831-FBAF8099B3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108" y="4480421"/>
            <a:ext cx="3338892" cy="22259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DBAC4D-7C94-41AC-B287-4309986CBC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3510" y="133025"/>
            <a:ext cx="3215923" cy="214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966320"/>
      </p:ext>
    </p:extLst>
  </p:cSld>
  <p:clrMapOvr>
    <a:masterClrMapping/>
  </p:clrMapOvr>
  <p:transition spd="slow" advClick="0" advTm="12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1986991-9666-4A81-8624-2D3895A58F2F}"/>
              </a:ext>
            </a:extLst>
          </p:cNvPr>
          <p:cNvSpPr/>
          <p:nvPr/>
        </p:nvSpPr>
        <p:spPr>
          <a:xfrm>
            <a:off x="671118" y="152910"/>
            <a:ext cx="78017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chemeClr val="bg1"/>
                </a:solidFill>
                <a:latin typeface="Candara Light" panose="020E0502030303020204" pitchFamily="34" charset="0"/>
              </a:rPr>
              <a:t>В Беларуси День Матери ежегодно отмечается 14 октября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2C210D-9ADA-4317-9EBB-A577332362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015" y="1524567"/>
            <a:ext cx="4283968" cy="50737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D5D775-031D-4ED8-9ACE-C3557087D0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84562" y="4373668"/>
            <a:ext cx="2438405" cy="126492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18CED1-B608-46C5-8044-489065D3CF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74" y="1074896"/>
            <a:ext cx="1283598" cy="559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539561"/>
      </p:ext>
    </p:extLst>
  </p:cSld>
  <p:clrMapOvr>
    <a:masterClrMapping/>
  </p:clrMapOvr>
  <p:transition spd="slow" advClick="0" advTm="12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3EC00BD-5789-4C98-9AA9-1E0BD098233F}"/>
              </a:ext>
            </a:extLst>
          </p:cNvPr>
          <p:cNvSpPr/>
          <p:nvPr/>
        </p:nvSpPr>
        <p:spPr>
          <a:xfrm>
            <a:off x="968928" y="184558"/>
            <a:ext cx="720614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i="1" dirty="0">
                <a:solidFill>
                  <a:schemeClr val="bg2">
                    <a:lumMod val="50000"/>
                  </a:schemeClr>
                </a:solidFill>
                <a:latin typeface="Candara Light" panose="020E0502030303020204" pitchFamily="34" charset="0"/>
                <a:cs typeface="Arial" panose="020B0604020202020204" pitchFamily="34" charset="0"/>
              </a:rPr>
              <a:t>30 июля 1996 года Указом Президента Республики Беларусь № 277 «Об установлении праздника – Дня матери» было определено его ежегодное празднование 14 октября. В 2020 году дата отмечается 25-й раз.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8E473C-184E-4ADA-B388-88B59F8941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05" y="1870437"/>
            <a:ext cx="7200800" cy="42484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25890375"/>
      </p:ext>
    </p:extLst>
  </p:cSld>
  <p:clrMapOvr>
    <a:masterClrMapping/>
  </p:clrMapOvr>
  <p:transition spd="slow" advClick="0" advTm="12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6488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A39068F-977D-4813-BB0A-9A154A727EE2}"/>
              </a:ext>
            </a:extLst>
          </p:cNvPr>
          <p:cNvSpPr/>
          <p:nvPr/>
        </p:nvSpPr>
        <p:spPr>
          <a:xfrm>
            <a:off x="205530" y="57675"/>
            <a:ext cx="436647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 Light" panose="020E0502030303020204" pitchFamily="34" charset="0"/>
                <a:cs typeface="Arial" panose="020B0604020202020204" pitchFamily="34" charset="0"/>
              </a:rPr>
              <a:t>В этот день поздравляют всех белорусских женщин, являющихся матерями, независимо от их возраста. Также чествуют будущих мам, которые в данный момент ожидают ребенка.</a:t>
            </a:r>
          </a:p>
          <a:p>
            <a:pPr algn="ctr"/>
            <a:r>
              <a:rPr lang="ru-RU" sz="2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 Light" panose="020E0502030303020204" pitchFamily="34" charset="0"/>
                <a:cs typeface="Arial" panose="020B0604020202020204" pitchFamily="34" charset="0"/>
              </a:rPr>
              <a:t>В праздничный день особенно подчеркивается уважительное отношение к женщине-матери со стороны государства, общества, профессионального и личного окружения, включая коллег, друзей, родственников.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56BABE-88E5-49FC-AEAE-455E55A89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8695">
            <a:off x="4848909" y="2536901"/>
            <a:ext cx="4022633" cy="35801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3E9A67-CCEC-4D9A-B383-9FEF3420F6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20" y="5278567"/>
            <a:ext cx="1656826" cy="152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19936"/>
      </p:ext>
    </p:extLst>
  </p:cSld>
  <p:clrMapOvr>
    <a:masterClrMapping/>
  </p:clrMapOvr>
  <p:transition spd="slow" advClick="0" advTm="12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7E5ED92-E327-426C-81B1-70275B2FEA7A}"/>
              </a:ext>
            </a:extLst>
          </p:cNvPr>
          <p:cNvSpPr/>
          <p:nvPr/>
        </p:nvSpPr>
        <p:spPr>
          <a:xfrm>
            <a:off x="4746071" y="797510"/>
            <a:ext cx="362978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 Light" panose="020E0502030303020204" pitchFamily="34" charset="0"/>
                <a:cs typeface="Arial" panose="020B0604020202020204" pitchFamily="34" charset="0"/>
              </a:rPr>
              <a:t>Истоки Дня матери — в глубоком уважительном отношении к женщине-матери. На протяжении всей жизни у каждого человека самые теплые чувства, светлые и незабываемые воспоминания ассоциируются с образом мамы. Она дает первые уроки нравственности, духовности, доброты и терпимости.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8DFCA6-7598-4520-814D-14D5527EA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54" y="845747"/>
            <a:ext cx="4084336" cy="55137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77203488"/>
      </p:ext>
    </p:extLst>
  </p:cSld>
  <p:clrMapOvr>
    <a:masterClrMapping/>
  </p:clrMapOvr>
  <p:transition spd="slow" advClick="0" advTm="12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10AF01A-7DAD-4B94-BAD7-EC8C9F0A80B0}"/>
              </a:ext>
            </a:extLst>
          </p:cNvPr>
          <p:cNvSpPr/>
          <p:nvPr/>
        </p:nvSpPr>
        <p:spPr>
          <a:xfrm>
            <a:off x="4211273" y="2962898"/>
            <a:ext cx="408543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bg1"/>
                </a:solidFill>
                <a:latin typeface="Candara Light" panose="020E0502030303020204" pitchFamily="34" charset="0"/>
                <a:cs typeface="Arial" panose="020B0604020202020204" pitchFamily="34" charset="0"/>
              </a:rPr>
              <a:t>Дата празднования приурочена к великому православному празднику — Покрову Пресвятой Богородицы. Беларусь является единственной страной, где он приурочен к религиозному празднику.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61BB24-0690-49F4-9949-A90FD6900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21" y="688689"/>
            <a:ext cx="3921733" cy="54806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FA1F95-37BF-46AB-9757-BF1AFE64D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054" y="0"/>
            <a:ext cx="3724710" cy="278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236964"/>
      </p:ext>
    </p:extLst>
  </p:cSld>
  <p:clrMapOvr>
    <a:masterClrMapping/>
  </p:clrMapOvr>
  <p:transition spd="slow" advClick="0" advTm="12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3346190-813E-41A6-B852-A217ACFF3F44}"/>
              </a:ext>
            </a:extLst>
          </p:cNvPr>
          <p:cNvSpPr/>
          <p:nvPr/>
        </p:nvSpPr>
        <p:spPr>
          <a:xfrm>
            <a:off x="4848837" y="2565237"/>
            <a:ext cx="363367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 Light" panose="020E0502030303020204" pitchFamily="34" charset="0"/>
                <a:cs typeface="Arial" panose="020B0604020202020204" pitchFamily="34" charset="0"/>
              </a:rPr>
              <a:t>День матери является международным праздником, но в разных странах отмечается в разное время. В США и Японии, Дании, Финляндии, Германии, Италии и Турции и ряде других государств он приходится на второе воскресенье мая, в России – на последнее воскресенье ноября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6E2113-1612-488C-8B96-FF2EBF224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62" y="1669408"/>
            <a:ext cx="3910515" cy="44935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853DD2-EA04-4DF6-8ED1-3DACF741E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643" y="269041"/>
            <a:ext cx="3444294" cy="229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60083"/>
      </p:ext>
    </p:extLst>
  </p:cSld>
  <p:clrMapOvr>
    <a:masterClrMapping/>
  </p:clrMapOvr>
  <p:transition spd="slow" advClick="0" advTm="12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6488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CA41AD7-E0E6-4198-982C-3421095FDF20}"/>
              </a:ext>
            </a:extLst>
          </p:cNvPr>
          <p:cNvSpPr/>
          <p:nvPr/>
        </p:nvSpPr>
        <p:spPr>
          <a:xfrm>
            <a:off x="469783" y="97491"/>
            <a:ext cx="83638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 Light" panose="020E0502030303020204" pitchFamily="34" charset="0"/>
                <a:cs typeface="Arial" panose="020B0604020202020204" pitchFamily="34" charset="0"/>
              </a:rPr>
              <a:t>Праздник отмечается на государственном уровне, однако он не объявляется выходным, если приходится на будний день. В детских садах проводятся тематические утренники, в школах и вузах – мероприятия, посвященные Дню матери. По всей стране организуются круглые столы и лекции, событие широко освещается в прессе, повсеместно выпускаются плакаты и информационные материалы.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DBF540F-AFD7-4881-8DCB-E64C02C6F9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960" y="2281550"/>
            <a:ext cx="6543412" cy="42954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6654822"/>
      </p:ext>
    </p:extLst>
  </p:cSld>
  <p:clrMapOvr>
    <a:masterClrMapping/>
  </p:clrMapOvr>
  <p:transition spd="slow" advClick="0" advTm="12000">
    <p:wipe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312</TotalTime>
  <Words>593</Words>
  <Application>Microsoft Office PowerPoint</Application>
  <PresentationFormat>Экран (4:3)</PresentationFormat>
  <Paragraphs>23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Candara Light</vt:lpstr>
      <vt:lpstr>Office Theme</vt:lpstr>
      <vt:lpstr>Тема Office</vt:lpstr>
      <vt:lpstr>С днем матери!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User</dc:creator>
  <cp:lastModifiedBy>Анна М. Реут</cp:lastModifiedBy>
  <cp:revision>24</cp:revision>
  <dcterms:created xsi:type="dcterms:W3CDTF">2020-05-19T06:29:34Z</dcterms:created>
  <dcterms:modified xsi:type="dcterms:W3CDTF">2021-10-14T09:32:35Z</dcterms:modified>
</cp:coreProperties>
</file>