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81" r:id="rId3"/>
    <p:sldId id="382" r:id="rId4"/>
    <p:sldId id="379" r:id="rId5"/>
    <p:sldId id="377" r:id="rId6"/>
    <p:sldId id="386" r:id="rId7"/>
    <p:sldId id="340" r:id="rId8"/>
    <p:sldId id="375" r:id="rId9"/>
    <p:sldId id="392" r:id="rId10"/>
    <p:sldId id="387" r:id="rId11"/>
    <p:sldId id="388" r:id="rId12"/>
    <p:sldId id="393" r:id="rId13"/>
    <p:sldId id="389" r:id="rId14"/>
    <p:sldId id="390" r:id="rId15"/>
    <p:sldId id="339" r:id="rId16"/>
    <p:sldId id="378" r:id="rId17"/>
    <p:sldId id="380" r:id="rId18"/>
    <p:sldId id="384" r:id="rId19"/>
    <p:sldId id="391" r:id="rId20"/>
    <p:sldId id="322" r:id="rId21"/>
    <p:sldId id="385" r:id="rId22"/>
    <p:sldId id="38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563" autoAdjust="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2E1CC6E-D9E9-4295-ACDD-5F5F13397048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5C9E09-643C-4E88-8DCA-BA359A0DC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FF73-09B4-4030-8E97-56DB8EE26B7E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C3709-60AF-4054-B762-B9313EBD4A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4CE35-2B6F-462A-8897-15AB0D455706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64328-077F-409F-8132-73995F533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3511C-0360-402F-BF01-1DEDF982D40A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3C3A-611F-4FAC-AD35-82D11FF83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0D5E4-D68D-4011-9C58-3B0F44B83B39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43AC2-972F-4E8E-B6F8-1588D5DE9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21EBA-AC9D-49CC-92B4-E7776DF28AEB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26CA-0BD1-4096-BBA2-C9AC8BAC9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689A-CDAB-4D7D-AA4F-B14CC910FC86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B8BC-C9F1-4259-BA27-30F533796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0605-81B1-4575-9B21-1AAA9FE2A4A7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B5CA-FE45-4DF3-9C68-052B1F996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2B9C-9D21-411E-83E5-ADCD25F32DA5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B0A1D-D7EA-49BF-891F-EEA596D30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EA1E-7BC4-4FA3-9F87-AAA3380C6F10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2442C-3A2C-48AB-95B1-9D077DC6A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B195-639C-4B31-A189-7A5B769941CF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FD18C-FDB6-452D-B5E8-EF3F2028C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98E0D-8542-4605-9A71-409566AFE693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2540F-AFB7-422E-AF41-BB730AE01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81351E-689F-4A80-B446-D86251F1C089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A167C-8BF0-4656-A0EF-0E4FB4EC8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Оксана\Desktop\призентация\призентфот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80928"/>
            <a:ext cx="5580112" cy="1008112"/>
          </a:xfrm>
        </p:spPr>
        <p:txBody>
          <a:bodyPr rtlCol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 Аспирантура БГАА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Этапы обучения.  Аттестация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5661248"/>
            <a:ext cx="5400427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каб.1105,  тел.+375 17 249 97 65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avia.vestnik@bgaa.by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Заведующий аспирантурой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ШАПОРОВА Елена Анатольевна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Критерии аттестации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490462"/>
            <a:ext cx="8064896" cy="4857403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Аттестация аспирантов </a:t>
            </a:r>
            <a:r>
              <a:rPr lang="ru-RU" sz="2000" b="1" dirty="0" smtClean="0"/>
              <a:t>дневной</a:t>
            </a:r>
            <a:r>
              <a:rPr lang="ru-RU" sz="2000" dirty="0" smtClean="0"/>
              <a:t> формы обучения:</a:t>
            </a:r>
          </a:p>
          <a:p>
            <a:pPr marL="0" indent="0">
              <a:buNone/>
            </a:pPr>
            <a:r>
              <a:rPr lang="ru-RU" sz="2000" b="1" i="1" dirty="0" smtClean="0"/>
              <a:t>1-ое полугодие 1-го года обучения: </a:t>
            </a:r>
          </a:p>
          <a:p>
            <a:r>
              <a:rPr lang="ru-RU" sz="2000" dirty="0" smtClean="0"/>
              <a:t>Разработка детального плана диссертационного исследования со списком научной </a:t>
            </a:r>
            <a:r>
              <a:rPr lang="ru-RU" sz="2000" dirty="0" smtClean="0"/>
              <a:t>литературы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Оформление литературного обзора по теме </a:t>
            </a:r>
            <a:r>
              <a:rPr lang="ru-RU" sz="2000" dirty="0" smtClean="0"/>
              <a:t>диссертации</a:t>
            </a:r>
            <a:r>
              <a:rPr lang="en-US" sz="2000" dirty="0" smtClean="0"/>
              <a:t>;</a:t>
            </a:r>
            <a:r>
              <a:rPr lang="ru-RU" sz="2000" dirty="0" smtClean="0"/>
              <a:t> </a:t>
            </a:r>
            <a:r>
              <a:rPr lang="ru-RU" sz="2000" dirty="0" smtClean="0"/>
              <a:t>Разработка методики эксперимента и методики </a:t>
            </a:r>
            <a:r>
              <a:rPr lang="ru-RU" sz="2000" dirty="0" smtClean="0"/>
              <a:t>исследований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Участие в научной конференции с последующей публикацией статьи или тезисов доклада (не менее одной публикации).</a:t>
            </a:r>
          </a:p>
          <a:p>
            <a:pPr marL="0" indent="0">
              <a:buNone/>
            </a:pPr>
            <a:r>
              <a:rPr lang="ru-RU" sz="2000" b="1" i="1" dirty="0" smtClean="0"/>
              <a:t>2-ое полугодие 1-го года обучения: </a:t>
            </a:r>
          </a:p>
          <a:p>
            <a:r>
              <a:rPr lang="ru-RU" sz="2000" dirty="0" smtClean="0"/>
              <a:t>Подготовка первой главы диссертации, описание объектов исследования, используемых </a:t>
            </a:r>
            <a:r>
              <a:rPr lang="ru-RU" sz="2000" dirty="0" smtClean="0"/>
              <a:t>методов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Участие в научной конференции с последующей публикацией статьи или тезисов доклада (не менее одной публикации).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616007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Текущая </a:t>
            </a:r>
            <a:r>
              <a:rPr lang="ru-RU" sz="2800" b="1" dirty="0" smtClean="0">
                <a:solidFill>
                  <a:schemeClr val="bg1"/>
                </a:solidFill>
              </a:rPr>
              <a:t>аттестация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Критерии аттестации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484784"/>
            <a:ext cx="8064896" cy="360040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Аттестация аспирантов </a:t>
            </a:r>
            <a:r>
              <a:rPr lang="ru-RU" sz="2000" b="1" dirty="0" smtClean="0"/>
              <a:t>дневной</a:t>
            </a:r>
            <a:r>
              <a:rPr lang="ru-RU" sz="2000" dirty="0" smtClean="0"/>
              <a:t> формы обучения:</a:t>
            </a:r>
          </a:p>
          <a:p>
            <a:pPr marL="0" indent="0">
              <a:buNone/>
            </a:pPr>
            <a:r>
              <a:rPr lang="ru-RU" sz="2000" b="1" i="1" dirty="0" smtClean="0"/>
              <a:t>1-ое полугодие 2-го года обучения: </a:t>
            </a:r>
          </a:p>
          <a:p>
            <a:r>
              <a:rPr lang="ru-RU" sz="2000" dirty="0" smtClean="0"/>
              <a:t>Подготовка первой главы диссертации, описание объектов исследования, методов.</a:t>
            </a:r>
          </a:p>
          <a:p>
            <a:r>
              <a:rPr lang="ru-RU" sz="2000" dirty="0" smtClean="0"/>
              <a:t>Участие в научных семинарах, конференциях, симпозиумах с последующей публикацией представленных материалов (не менее одной публикации).</a:t>
            </a:r>
          </a:p>
          <a:p>
            <a:r>
              <a:rPr lang="ru-RU" sz="2000" dirty="0" smtClean="0"/>
              <a:t>Публикация статей по теме диссертации в изданиях, включенных в перечень научных изданий, утвержденный ВАК, в зарубежных изданиях (не менее одной публикации</a:t>
            </a:r>
            <a:r>
              <a:rPr lang="ru-RU" sz="2000" dirty="0" smtClean="0"/>
              <a:t>).</a:t>
            </a:r>
            <a:endParaRPr lang="ru-RU" sz="20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616007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Текущая </a:t>
            </a:r>
            <a:r>
              <a:rPr lang="ru-RU" sz="2800" b="1" dirty="0" smtClean="0">
                <a:solidFill>
                  <a:schemeClr val="bg1"/>
                </a:solidFill>
              </a:rPr>
              <a:t>аттестация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Критерии аттестации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412776"/>
            <a:ext cx="8064896" cy="4747301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 smtClean="0"/>
              <a:t>2-ое </a:t>
            </a:r>
            <a:r>
              <a:rPr lang="ru-RU" sz="2000" b="1" i="1" dirty="0" smtClean="0"/>
              <a:t>полугодие 2-го года обучения: </a:t>
            </a:r>
          </a:p>
          <a:p>
            <a:r>
              <a:rPr lang="ru-RU" sz="2000" dirty="0" smtClean="0"/>
              <a:t>Описание выполненных в работе теоретических и экспериментальных исследований, представление полученных результатов (вторая глава диссертации).</a:t>
            </a:r>
          </a:p>
          <a:p>
            <a:r>
              <a:rPr lang="ru-RU" sz="2000" dirty="0" smtClean="0"/>
              <a:t>Участие в научных семинарах, конференциях, симпозиумах с последующей публикацией представленных материалов (не менее одной публикации).</a:t>
            </a:r>
          </a:p>
          <a:p>
            <a:r>
              <a:rPr lang="ru-RU" sz="2000" dirty="0" smtClean="0"/>
              <a:t>Публикация статей по теме диссертации в изданиях, включенных в перечень изданий, утвержденный ВАК, либо в зарубежных изданиях (не менее одной публикации).</a:t>
            </a:r>
          </a:p>
          <a:p>
            <a:r>
              <a:rPr lang="ru-RU" sz="2000" dirty="0" smtClean="0"/>
              <a:t>Определение предприятий и организаций, где будет проводиться внедрение полученных результатов, промышленные испытания.</a:t>
            </a:r>
          </a:p>
          <a:p>
            <a:r>
              <a:rPr lang="ru-RU" sz="2000" dirty="0" smtClean="0"/>
              <a:t>Получение грантов, участие в ГБ, ХД темах, </a:t>
            </a:r>
            <a:r>
              <a:rPr lang="ru-RU" sz="2000" dirty="0" err="1" smtClean="0"/>
              <a:t>НИРах</a:t>
            </a:r>
            <a:r>
              <a:rPr lang="ru-RU" sz="2000" dirty="0" smtClean="0"/>
              <a:t> БГАА, сторонних организаций.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616007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Текущая </a:t>
            </a:r>
            <a:r>
              <a:rPr lang="ru-RU" sz="2800" b="1" dirty="0" smtClean="0">
                <a:solidFill>
                  <a:schemeClr val="bg1"/>
                </a:solidFill>
              </a:rPr>
              <a:t>аттестация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952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4716614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Аттестация аспирантов </a:t>
            </a:r>
            <a:r>
              <a:rPr lang="ru-RU" sz="2000" b="1" dirty="0" smtClean="0"/>
              <a:t>дневной</a:t>
            </a:r>
            <a:r>
              <a:rPr lang="ru-RU" sz="2000" dirty="0" smtClean="0"/>
              <a:t> формы обучения:</a:t>
            </a:r>
          </a:p>
          <a:p>
            <a:pPr marL="0" indent="0">
              <a:buNone/>
            </a:pPr>
            <a:r>
              <a:rPr lang="ru-RU" sz="2000" b="1" i="1" dirty="0" smtClean="0"/>
              <a:t>1-ое полугодие 3-го года обучения: </a:t>
            </a:r>
          </a:p>
          <a:p>
            <a:r>
              <a:rPr lang="ru-RU" sz="2000" dirty="0" smtClean="0"/>
              <a:t>Оформление рукописи </a:t>
            </a:r>
            <a:r>
              <a:rPr lang="ru-RU" sz="2000" dirty="0" smtClean="0"/>
              <a:t>диссертации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Участие в научных семинарах, конференциях, симпозиумах с последующей публикацией представленных материалов (не менее одной публикации</a:t>
            </a:r>
            <a:r>
              <a:rPr lang="ru-RU" sz="2000" dirty="0" smtClean="0"/>
              <a:t>)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Публикация статей по теме диссертации в изданиях, включенных в перечень изданий, утвержденных ВАК либо в зарубежных научных изданиях (не менее одной публикации</a:t>
            </a:r>
            <a:r>
              <a:rPr lang="ru-RU" sz="2000" dirty="0" smtClean="0"/>
              <a:t>)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Получение актов внедрения, актов (справок) промышленных испытаний и </a:t>
            </a:r>
            <a:r>
              <a:rPr lang="ru-RU" sz="2000" dirty="0" err="1" smtClean="0"/>
              <a:t>др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Участие в ГБ, ХД темах, </a:t>
            </a:r>
            <a:r>
              <a:rPr lang="ru-RU" sz="2000" dirty="0" err="1" smtClean="0"/>
              <a:t>НИРах</a:t>
            </a:r>
            <a:r>
              <a:rPr lang="ru-RU" sz="2000" dirty="0" smtClean="0"/>
              <a:t> структурных подразделений БГАА, сторонних организаций.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616007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Текущая </a:t>
            </a:r>
            <a:r>
              <a:rPr lang="ru-RU" sz="2800" b="1" dirty="0" smtClean="0">
                <a:solidFill>
                  <a:schemeClr val="bg1"/>
                </a:solidFill>
              </a:rPr>
              <a:t>аттестация</a:t>
            </a:r>
            <a:endParaRPr lang="ru-RU" sz="28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4211638" y="188913"/>
            <a:ext cx="4248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bg1"/>
                </a:solidFill>
              </a:rPr>
              <a:t>Критерии аттестации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689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Текущая аттестация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(критерии аттестации)</a:t>
            </a:r>
            <a:endParaRPr lang="ru-RU" sz="24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268760"/>
            <a:ext cx="8136904" cy="5544616"/>
          </a:xfrm>
        </p:spPr>
        <p:txBody>
          <a:bodyPr/>
          <a:lstStyle/>
          <a:p>
            <a:pPr>
              <a:buNone/>
            </a:pPr>
            <a:r>
              <a:rPr lang="ru-RU" sz="1700" dirty="0" smtClean="0"/>
              <a:t>Аттестация аспирантов </a:t>
            </a:r>
            <a:r>
              <a:rPr lang="ru-RU" sz="1700" b="1" dirty="0" smtClean="0"/>
              <a:t>дневной</a:t>
            </a:r>
            <a:r>
              <a:rPr lang="ru-RU" sz="1700" dirty="0" smtClean="0"/>
              <a:t> формы обучения:</a:t>
            </a:r>
          </a:p>
          <a:p>
            <a:r>
              <a:rPr lang="ru-RU" sz="1700" b="1" i="1" dirty="0" smtClean="0"/>
              <a:t>2-ое полугодие 3-го года обучения: </a:t>
            </a:r>
          </a:p>
          <a:p>
            <a:r>
              <a:rPr lang="ru-RU" sz="1700" dirty="0" smtClean="0"/>
              <a:t>Публикация статей по теме диссертации в научных изданиях, включенных в перечень изданий, утвержденных ВАК либо в зарубежных изданиях (не менее одной публикации).</a:t>
            </a:r>
          </a:p>
          <a:p>
            <a:r>
              <a:rPr lang="ru-RU" sz="1700" dirty="0" smtClean="0"/>
              <a:t>Обсуждение диссертации на кафедре.</a:t>
            </a:r>
          </a:p>
          <a:p>
            <a:r>
              <a:rPr lang="ru-RU" sz="1700" dirty="0" smtClean="0"/>
              <a:t>Оформление рукописей диссертации и автореферата в соответствии с требованиями «Инструкции о порядке оформления диссертации на соискание ученых степеней кандидата и доктора наук, автореферата и публикаций по теме </a:t>
            </a:r>
            <a:r>
              <a:rPr lang="ru-RU" sz="1700" dirty="0" smtClean="0"/>
              <a:t>диссертации», </a:t>
            </a:r>
            <a:r>
              <a:rPr lang="ru-RU" sz="1700" dirty="0" smtClean="0"/>
              <a:t>утвержденной постановлением Высшей аттестационной комиссии Республики Беларусь 28.02.2014 № 3.</a:t>
            </a:r>
          </a:p>
          <a:p>
            <a:r>
              <a:rPr lang="ru-RU" sz="1700" dirty="0" smtClean="0"/>
              <a:t>Сдача кандидатского экзамена по специальной дисциплине.</a:t>
            </a:r>
          </a:p>
          <a:p>
            <a:r>
              <a:rPr lang="ru-RU" sz="1700" dirty="0" smtClean="0"/>
              <a:t>Представление письменного отчета о выполнении индивидуального плана работы с приложением материалов, отражающих полноту выполнения запланированного объема научных исследований, обобщения полученных результатов и их изложения в опубликованных статьях и (или) рукописях статей, направленных в печать, специальной рукописи диссертации (при ее наличии) </a:t>
            </a:r>
            <a:r>
              <a:rPr lang="ru-RU" sz="1700" dirty="0" smtClean="0">
                <a:solidFill>
                  <a:schemeClr val="bg1"/>
                </a:solidFill>
              </a:rPr>
              <a:t>или ее отдельных структурных элементов, а также отзыва научного руководителя, проекта автореферата в структурное подразделение (кафедру) для получения заключения на прохождение итоговой аттестации.</a:t>
            </a:r>
            <a:endParaRPr lang="ru-RU" sz="1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640"/>
            <a:ext cx="4248150" cy="71941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 Кандидатские экзамены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484784"/>
            <a:ext cx="7920236" cy="4608512"/>
          </a:xfrm>
        </p:spPr>
        <p:txBody>
          <a:bodyPr/>
          <a:lstStyle/>
          <a:p>
            <a:pPr algn="just">
              <a:buNone/>
            </a:pPr>
            <a:r>
              <a:rPr lang="ru-RU" sz="2000" b="1" dirty="0" smtClean="0"/>
              <a:t>Кандидатские экзамены по общеобразовательным дисциплинам</a:t>
            </a:r>
            <a:r>
              <a:rPr lang="ru-RU" sz="2000" dirty="0" smtClean="0"/>
              <a:t> </a:t>
            </a:r>
          </a:p>
          <a:p>
            <a:pPr algn="just">
              <a:buNone/>
            </a:pPr>
            <a:r>
              <a:rPr lang="ru-RU" sz="1800" dirty="0" smtClean="0"/>
              <a:t>(для </a:t>
            </a:r>
            <a:r>
              <a:rPr lang="ru-RU" sz="1800" dirty="0" smtClean="0"/>
              <a:t>соискателей, </a:t>
            </a:r>
            <a:r>
              <a:rPr lang="ru-RU" sz="1800" dirty="0" smtClean="0"/>
              <a:t>если необходимо)</a:t>
            </a:r>
            <a:r>
              <a:rPr lang="ru-RU" sz="2000" dirty="0" smtClean="0"/>
              <a:t>:</a:t>
            </a:r>
          </a:p>
          <a:p>
            <a:pPr algn="just">
              <a:buNone/>
            </a:pPr>
            <a:endParaRPr lang="ru-RU" sz="1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В период весенней сессии – май;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В период зимней сессии – январь.</a:t>
            </a:r>
          </a:p>
          <a:p>
            <a:pPr algn="just">
              <a:buFontTx/>
              <a:buChar char="-"/>
            </a:pPr>
            <a:endParaRPr lang="ru-RU" sz="600" dirty="0" smtClean="0"/>
          </a:p>
          <a:p>
            <a:pPr algn="just">
              <a:buNone/>
            </a:pPr>
            <a:r>
              <a:rPr lang="ru-RU" sz="2000" b="1" dirty="0" smtClean="0"/>
              <a:t>Для сдачи кандидатских экзаменов необходимо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 smtClean="0"/>
              <a:t>Оформить заявление и подойти на соответствующую кафедру</a:t>
            </a:r>
          </a:p>
          <a:p>
            <a:pPr lvl="1">
              <a:buFontTx/>
              <a:buChar char="-"/>
            </a:pPr>
            <a:r>
              <a:rPr lang="ru-RU" sz="1800" dirty="0" smtClean="0"/>
              <a:t>Философия и методология науки – кафедра социально-гуманитарных дисциплин,</a:t>
            </a:r>
          </a:p>
          <a:p>
            <a:pPr lvl="1">
              <a:buFontTx/>
              <a:buChar char="-"/>
            </a:pPr>
            <a:r>
              <a:rPr lang="ru-RU" sz="1800" dirty="0" smtClean="0"/>
              <a:t>Основы информационных технологий – кафедра естественнонаучных и </a:t>
            </a:r>
            <a:r>
              <a:rPr lang="ru-RU" sz="1800" dirty="0" err="1" smtClean="0"/>
              <a:t>общепрофессиональных</a:t>
            </a:r>
            <a:r>
              <a:rPr lang="ru-RU" sz="1800" dirty="0" smtClean="0"/>
              <a:t> дисциплин,</a:t>
            </a:r>
          </a:p>
          <a:p>
            <a:pPr lvl="1">
              <a:buFontTx/>
              <a:buChar char="-"/>
            </a:pPr>
            <a:r>
              <a:rPr lang="ru-RU" sz="1800" dirty="0" smtClean="0"/>
              <a:t>Иностранный язык – кафедра языковой </a:t>
            </a:r>
            <a:r>
              <a:rPr lang="ru-RU" sz="1800" dirty="0" smtClean="0"/>
              <a:t>подготовки</a:t>
            </a:r>
            <a:r>
              <a:rPr lang="en-US" sz="1800" dirty="0"/>
              <a:t>.</a:t>
            </a:r>
            <a:endParaRPr lang="ru-RU" sz="1800" dirty="0" smtClean="0"/>
          </a:p>
          <a:p>
            <a:pPr algn="just"/>
            <a:r>
              <a:rPr lang="ru-RU" sz="2000" dirty="0" smtClean="0"/>
              <a:t>Подготовить выпускную работу (реферат);</a:t>
            </a:r>
          </a:p>
          <a:p>
            <a:pPr algn="just"/>
            <a:r>
              <a:rPr lang="ru-RU" sz="2000" dirty="0" smtClean="0"/>
              <a:t>Получить допуск на кафедре. </a:t>
            </a:r>
          </a:p>
          <a:p>
            <a:pPr algn="just">
              <a:buFontTx/>
              <a:buChar char="-"/>
            </a:pPr>
            <a:endParaRPr lang="ru-RU" sz="2000" dirty="0" smtClean="0"/>
          </a:p>
          <a:p>
            <a:pPr algn="just"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4290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Кандидатские экзамены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38884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Экзамен в объеме общеобразовательной программы учреждения образования </a:t>
            </a:r>
            <a:r>
              <a:rPr lang="ru-RU" sz="1800" dirty="0" smtClean="0"/>
              <a:t>(</a:t>
            </a:r>
            <a:r>
              <a:rPr lang="ru-RU" sz="1800" dirty="0" smtClean="0"/>
              <a:t>сдается в случае несоответствия высшего образования аспиранта отрасли науки, по специальности которой реализуется образовательная программа аспирантуры)</a:t>
            </a:r>
            <a:r>
              <a:rPr lang="ru-RU" sz="2000" dirty="0" smtClean="0"/>
              <a:t>:</a:t>
            </a:r>
          </a:p>
          <a:p>
            <a:pPr algn="just">
              <a:buNone/>
            </a:pPr>
            <a:endParaRPr lang="ru-RU" sz="300" dirty="0" smtClean="0"/>
          </a:p>
          <a:p>
            <a:pPr algn="just"/>
            <a:r>
              <a:rPr lang="ru-RU" sz="2000" dirty="0" smtClean="0"/>
              <a:t>Последний год обучения, в период зимней сессии – январь.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ru-RU" sz="2000" b="1" dirty="0" smtClean="0"/>
              <a:t>Для </a:t>
            </a:r>
            <a:r>
              <a:rPr lang="ru-RU" sz="2000" b="1" dirty="0" smtClean="0"/>
              <a:t>сдачи экзамена необходимо</a:t>
            </a:r>
            <a:r>
              <a:rPr lang="ru-RU" sz="2000" dirty="0" smtClean="0"/>
              <a:t>:</a:t>
            </a:r>
          </a:p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000" dirty="0" smtClean="0"/>
              <a:t>Оформить заявление и подойти на кафедру, за которой закреплен аспирант (соискатель);</a:t>
            </a:r>
          </a:p>
          <a:p>
            <a:pPr algn="just"/>
            <a:r>
              <a:rPr lang="ru-RU" sz="2000" dirty="0" smtClean="0"/>
              <a:t> Получить допуск на кафедре.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929411"/>
          </a:xfrm>
        </p:spPr>
        <p:txBody>
          <a:bodyPr/>
          <a:lstStyle/>
          <a:p>
            <a:pPr lvl="0">
              <a:buNone/>
            </a:pPr>
            <a:r>
              <a:rPr lang="ru-RU" sz="2000" b="1" dirty="0" smtClean="0"/>
              <a:t>Кандидатский экзамен по специальной дисциплине:</a:t>
            </a:r>
          </a:p>
          <a:p>
            <a:pPr lvl="0"/>
            <a:r>
              <a:rPr lang="ru-RU" sz="2000" dirty="0" smtClean="0"/>
              <a:t>В год завершения обучения на промежуточную текущую аттестацию (март-апрель) представляется </a:t>
            </a:r>
            <a:r>
              <a:rPr lang="ru-RU" sz="2000" b="1" dirty="0" smtClean="0"/>
              <a:t>аналитический обзор литературы</a:t>
            </a:r>
            <a:r>
              <a:rPr lang="ru-RU" sz="2000" dirty="0" smtClean="0"/>
              <a:t> по теме диссертации (должен быть  </a:t>
            </a:r>
            <a:r>
              <a:rPr lang="ru-RU" sz="2000" b="1" dirty="0" smtClean="0"/>
              <a:t>рассмотрен и одобрен </a:t>
            </a:r>
            <a:r>
              <a:rPr lang="ru-RU" sz="2000" dirty="0" smtClean="0"/>
              <a:t>на заседании кафедры и аттестационной комиссией)</a:t>
            </a:r>
          </a:p>
          <a:p>
            <a:pPr lvl="0"/>
            <a:r>
              <a:rPr lang="ru-RU" sz="2000" dirty="0" smtClean="0"/>
              <a:t>Кандидатский экзамен по специальной дисциплине сдается в период весенней сессии – в мае;</a:t>
            </a:r>
          </a:p>
          <a:p>
            <a:pPr lvl="0"/>
            <a:r>
              <a:rPr lang="ru-RU" sz="2000" dirty="0" smtClean="0"/>
              <a:t>Вопросы кандидатского экзамена по специальной дисциплине основываются на содержании </a:t>
            </a:r>
            <a:r>
              <a:rPr lang="ru-RU" sz="2000" dirty="0" err="1" smtClean="0"/>
              <a:t>программы-минимум</a:t>
            </a:r>
            <a:r>
              <a:rPr lang="ru-RU" sz="2000" dirty="0" smtClean="0"/>
              <a:t> по специальности 05.22.14-Эксплуатаци воздушного транспорта, по которой реализуется образовательная программа аспирантуры БГАА.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139952" y="116632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Кандидатские экзамены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Аналитический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обзор </a:t>
            </a:r>
            <a:r>
              <a:rPr lang="ru-RU" sz="2800" b="1" dirty="0" smtClean="0">
                <a:solidFill>
                  <a:schemeClr val="bg1"/>
                </a:solidFill>
              </a:rPr>
              <a:t>литературы</a:t>
            </a:r>
            <a:endParaRPr lang="ru-RU" sz="28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824536"/>
          </a:xfrm>
        </p:spPr>
        <p:txBody>
          <a:bodyPr/>
          <a:lstStyle/>
          <a:p>
            <a:pPr marL="0" indent="268288" algn="just">
              <a:buNone/>
            </a:pPr>
            <a:r>
              <a:rPr lang="ru-RU" sz="1800" dirty="0" smtClean="0"/>
              <a:t>В соответствии с нормативной документацией «включает анализ результатов исследований, представленных в отечественных и иностранных источниках научной информации, который заканчивается развернутым обоснованием выбора направления исследований и изложением общей концепции работы. В аналитическом обзоре литературы соискатель ученой степени приводит очерк основных этапов развития научных представлений по рассматриваемой проблеме, включая сопоставительный анализ методологических (методических) подходов и уровня развития исследований в соответствующей области знаний в республике и за рубежом. Не допускается подмена аналитической оценки содержания научных исследований в конкретной области перечислением выполняющих их исследователей. На основе анализа работ, выполненных ранее другими исследователями (отечественными и иностранными), соискатель ученой степени выявляет вопросы, которые остались неразрешенными, и определяет предмет и задачи своего исследования в рамках выбранной темы диссертации, указав их место в разработке данной проблематики».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Итоговая аттестация</a:t>
            </a:r>
            <a:endParaRPr lang="ru-RU" sz="28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2" cy="3024336"/>
          </a:xfrm>
        </p:spPr>
        <p:txBody>
          <a:bodyPr/>
          <a:lstStyle/>
          <a:p>
            <a:pPr marL="0" indent="268288" algn="just">
              <a:buNone/>
            </a:pPr>
            <a:r>
              <a:rPr lang="ru-RU" sz="2000" dirty="0" smtClean="0"/>
              <a:t>Представить секретарю государственной аттестационной комиссии письменный отчет о выполнении индивидуального плана работы с приложением материалов, отражающих полноту выполнения запланированного объема научных исследований, обобщения полученных результатов и их изложения в опубликованных статьях и (или) рукописях статей, направленных в печать, специальной рукописи диссертации или ее отдельных структурных элементов, проекта автореферата, а также отзыва научного руководителя (научного консультанта).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556" y="6093891"/>
            <a:ext cx="4906888" cy="72008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Обучение в </a:t>
            </a:r>
            <a:r>
              <a:rPr lang="ru-RU" sz="2800" b="1" dirty="0" smtClean="0">
                <a:solidFill>
                  <a:schemeClr val="bg1"/>
                </a:solidFill>
              </a:rPr>
              <a:t>аспирантуре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464496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ru-RU" sz="2400" b="1" dirty="0" smtClean="0"/>
              <a:t>Овладение</a:t>
            </a:r>
            <a:r>
              <a:rPr lang="ru-RU" sz="2400" dirty="0" smtClean="0"/>
              <a:t> методами и средствами научных исследований;</a:t>
            </a:r>
          </a:p>
          <a:p>
            <a:pPr lvl="0">
              <a:spcBef>
                <a:spcPts val="600"/>
              </a:spcBef>
            </a:pPr>
            <a:r>
              <a:rPr lang="ru-RU" sz="2400" b="1" dirty="0" smtClean="0"/>
              <a:t>Выполнение</a:t>
            </a:r>
            <a:r>
              <a:rPr lang="ru-RU" sz="2400" dirty="0" smtClean="0"/>
              <a:t> научных исследований в соответствии с утвержденным индивидуальным планом работы;</a:t>
            </a:r>
          </a:p>
          <a:p>
            <a:pPr>
              <a:spcBef>
                <a:spcPts val="600"/>
              </a:spcBef>
            </a:pPr>
            <a:r>
              <a:rPr lang="ru-RU" sz="2400" b="1" dirty="0" smtClean="0"/>
              <a:t>Систематизация</a:t>
            </a:r>
            <a:r>
              <a:rPr lang="ru-RU" sz="2400" dirty="0" smtClean="0"/>
              <a:t> и обобщение полученных результатов с целью подготовки и защиты диссертационной работы;</a:t>
            </a:r>
          </a:p>
          <a:p>
            <a:pPr>
              <a:spcBef>
                <a:spcPts val="0"/>
              </a:spcBef>
            </a:pPr>
            <a:r>
              <a:rPr lang="ru-RU" sz="2400" b="1" dirty="0" smtClean="0"/>
              <a:t>Выполнение требований п.18</a:t>
            </a:r>
            <a:r>
              <a:rPr lang="ru-RU" sz="2400" dirty="0" smtClean="0"/>
              <a:t> Положения о присуждении ученых степеней и присвоения ученых званий в Республике Беларусь в части опубликования  и апробации основных результатов по теме диссертации (не менее </a:t>
            </a:r>
            <a:r>
              <a:rPr lang="ru-RU" sz="2400" b="1" dirty="0" smtClean="0"/>
              <a:t>3 научных статей </a:t>
            </a:r>
            <a:r>
              <a:rPr lang="ru-RU" sz="2400" dirty="0" smtClean="0"/>
              <a:t>в изданиях ВАК).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260648"/>
            <a:ext cx="1453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</a:rPr>
              <a:t>Задачи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Итоговая аттестация</a:t>
            </a:r>
            <a:endParaRPr lang="ru-RU" sz="28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7525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Проводится при завершении освоения содержания образовательной программы аспирантуры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/>
          </a:p>
          <a:p>
            <a:pPr marL="628650">
              <a:spcBef>
                <a:spcPts val="0"/>
              </a:spcBef>
            </a:pPr>
            <a:r>
              <a:rPr lang="ru-RU" sz="2000" b="1" dirty="0" smtClean="0"/>
              <a:t>не позднее чем за 10 дней </a:t>
            </a:r>
            <a:r>
              <a:rPr lang="ru-RU" sz="2000" dirty="0" smtClean="0"/>
              <a:t>до окончания срока получения </a:t>
            </a:r>
            <a:r>
              <a:rPr lang="ru-RU" sz="2000" dirty="0" smtClean="0"/>
              <a:t>образования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 marL="628650">
              <a:spcBef>
                <a:spcPts val="0"/>
              </a:spcBef>
            </a:pPr>
            <a:r>
              <a:rPr lang="ru-RU" sz="2000" b="1" dirty="0" smtClean="0"/>
              <a:t>в форме отчета </a:t>
            </a:r>
            <a:r>
              <a:rPr lang="ru-RU" sz="2000" dirty="0" smtClean="0"/>
              <a:t>аспиранта (соискателя) о выполнении индивидуального плана </a:t>
            </a:r>
            <a:r>
              <a:rPr lang="ru-RU" sz="2000" dirty="0" smtClean="0"/>
              <a:t>работы</a:t>
            </a:r>
            <a:endParaRPr lang="en-US" sz="2000" b="1" dirty="0" smtClean="0"/>
          </a:p>
          <a:p>
            <a:pPr marL="989013">
              <a:spcBef>
                <a:spcPts val="0"/>
              </a:spcBef>
              <a:buNone/>
              <a:tabLst>
                <a:tab pos="895350" algn="l"/>
              </a:tabLst>
            </a:pPr>
            <a:r>
              <a:rPr lang="ru-RU" sz="2000" b="1" dirty="0" smtClean="0"/>
              <a:t>Государственной </a:t>
            </a:r>
            <a:r>
              <a:rPr lang="ru-RU" sz="2000" b="1" dirty="0" smtClean="0"/>
              <a:t>аттестационной комиссией (ГАК)</a:t>
            </a:r>
          </a:p>
          <a:p>
            <a:pPr indent="285750">
              <a:spcBef>
                <a:spcPts val="0"/>
              </a:spcBef>
              <a:buNone/>
            </a:pPr>
            <a:r>
              <a:rPr lang="ru-RU" sz="2000" dirty="0" smtClean="0"/>
              <a:t>в два этапа:</a:t>
            </a:r>
          </a:p>
          <a:p>
            <a:pPr>
              <a:spcBef>
                <a:spcPts val="0"/>
              </a:spcBef>
              <a:buNone/>
            </a:pPr>
            <a:endParaRPr lang="ru-RU" sz="1000" dirty="0" smtClean="0"/>
          </a:p>
          <a:p>
            <a:pPr marL="1347788">
              <a:spcBef>
                <a:spcPts val="0"/>
              </a:spcBef>
              <a:buNone/>
            </a:pPr>
            <a:r>
              <a:rPr lang="en-US" sz="2000" b="1" dirty="0" smtClean="0"/>
              <a:t>I</a:t>
            </a:r>
            <a:r>
              <a:rPr lang="ru-RU" sz="2000" b="1" dirty="0" smtClean="0"/>
              <a:t> этап </a:t>
            </a:r>
            <a:r>
              <a:rPr lang="ru-RU" sz="2000" dirty="0" smtClean="0"/>
              <a:t>– заседание кафедры (1-14 октября);</a:t>
            </a:r>
          </a:p>
          <a:p>
            <a:pPr marL="1347788">
              <a:spcBef>
                <a:spcPts val="0"/>
              </a:spcBef>
              <a:buNone/>
            </a:pPr>
            <a:endParaRPr lang="ru-RU" sz="1000" dirty="0" smtClean="0"/>
          </a:p>
          <a:p>
            <a:pPr marL="1347788">
              <a:spcBef>
                <a:spcPts val="0"/>
              </a:spcBef>
              <a:buNone/>
            </a:pPr>
            <a:r>
              <a:rPr lang="en-US" sz="2000" b="1" dirty="0" smtClean="0"/>
              <a:t>II</a:t>
            </a:r>
            <a:r>
              <a:rPr lang="ru-RU" sz="2000" b="1" dirty="0" smtClean="0"/>
              <a:t> этап </a:t>
            </a:r>
            <a:r>
              <a:rPr lang="ru-RU" sz="2000" dirty="0" smtClean="0"/>
              <a:t>– ГАК (15-20 октября).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960" y="188640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</a:rPr>
              <a:t>Н</a:t>
            </a:r>
            <a:r>
              <a:rPr lang="ru-RU" sz="2800" b="1" dirty="0" smtClean="0">
                <a:solidFill>
                  <a:schemeClr val="bg1"/>
                </a:solidFill>
              </a:rPr>
              <a:t>еобходимые документы</a:t>
            </a:r>
            <a:endParaRPr lang="ru-RU" sz="32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700808"/>
            <a:ext cx="8352928" cy="3960440"/>
          </a:xfrm>
        </p:spPr>
        <p:txBody>
          <a:bodyPr/>
          <a:lstStyle/>
          <a:p>
            <a:r>
              <a:rPr lang="ru-RU" sz="2000" b="1" dirty="0" smtClean="0"/>
              <a:t>Отчет</a:t>
            </a:r>
            <a:r>
              <a:rPr lang="ru-RU" sz="2000" dirty="0" smtClean="0"/>
              <a:t> обучающегося за весь период обучения (в 2 экземплярах);</a:t>
            </a:r>
          </a:p>
          <a:p>
            <a:r>
              <a:rPr lang="ru-RU" sz="2000" dirty="0" smtClean="0"/>
              <a:t>Представление научного руководителя (</a:t>
            </a:r>
            <a:r>
              <a:rPr lang="ru-RU" sz="2000" b="1" dirty="0" smtClean="0"/>
              <a:t>отзыв</a:t>
            </a:r>
            <a:r>
              <a:rPr lang="ru-RU" sz="2000" dirty="0" smtClean="0"/>
              <a:t>) о квалификационной работе (в 2 экземплярах);</a:t>
            </a:r>
          </a:p>
          <a:p>
            <a:r>
              <a:rPr lang="ru-RU" sz="2000" b="1" dirty="0" smtClean="0"/>
              <a:t>3 статьи</a:t>
            </a:r>
            <a:r>
              <a:rPr lang="ru-RU" sz="2000" dirty="0" smtClean="0"/>
              <a:t>, опубликованные в изданиях ВАК (копии) (в 2 экземплярах);</a:t>
            </a:r>
          </a:p>
          <a:p>
            <a:r>
              <a:rPr lang="ru-RU" sz="2000" dirty="0" smtClean="0"/>
              <a:t>Другие материалы, отражающие полноту выполнения запланированного объема научных исследований, обобщения полученных результатов  (специальной </a:t>
            </a:r>
            <a:r>
              <a:rPr lang="ru-RU" sz="2000" b="1" dirty="0" smtClean="0"/>
              <a:t>рукописи диссертации </a:t>
            </a:r>
            <a:r>
              <a:rPr lang="ru-RU" sz="2000" dirty="0" smtClean="0"/>
              <a:t>или ее отдельных структурных элементов)</a:t>
            </a:r>
          </a:p>
          <a:p>
            <a:r>
              <a:rPr lang="ru-RU" sz="2000" b="1" dirty="0" smtClean="0"/>
              <a:t>Список публикаций </a:t>
            </a:r>
            <a:r>
              <a:rPr lang="ru-RU" sz="2000" dirty="0" smtClean="0"/>
              <a:t>за весь период обучения (в 2 экземплярах);</a:t>
            </a:r>
          </a:p>
          <a:p>
            <a:r>
              <a:rPr lang="ru-RU" sz="2000" b="1" dirty="0" smtClean="0"/>
              <a:t>Материалы</a:t>
            </a:r>
            <a:r>
              <a:rPr lang="ru-RU" sz="2000" dirty="0" smtClean="0"/>
              <a:t>, подтверждающие </a:t>
            </a:r>
            <a:r>
              <a:rPr lang="ru-RU" sz="2000" b="1" dirty="0" smtClean="0"/>
              <a:t>практическую значимость </a:t>
            </a:r>
            <a:r>
              <a:rPr lang="ru-RU" sz="2000" dirty="0" smtClean="0"/>
              <a:t>исследования (при наличии) (в 2 экземплярах).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195736" y="6105628"/>
            <a:ext cx="4248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Итоговая аттестация</a:t>
            </a:r>
            <a:endParaRPr lang="ru-RU" sz="28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Заключение ГАК</a:t>
            </a:r>
            <a:endParaRPr lang="ru-RU" sz="32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3744416"/>
          </a:xfrm>
        </p:spPr>
        <p:txBody>
          <a:bodyPr/>
          <a:lstStyle/>
          <a:p>
            <a:r>
              <a:rPr lang="ru-RU" sz="2000" b="1" dirty="0" smtClean="0"/>
              <a:t>Успешное/неуспешное</a:t>
            </a:r>
            <a:r>
              <a:rPr lang="ru-RU" sz="2000" dirty="0" smtClean="0"/>
              <a:t> освоение образовательной программы аспирантуры. </a:t>
            </a:r>
          </a:p>
          <a:p>
            <a:r>
              <a:rPr lang="ru-RU" sz="2000" b="1" dirty="0" smtClean="0"/>
              <a:t>Возможность/невозможность</a:t>
            </a:r>
            <a:r>
              <a:rPr lang="ru-RU" sz="2000" dirty="0" smtClean="0"/>
              <a:t> представления диссертации в Совет по защите в течение 3-х лет. </a:t>
            </a:r>
          </a:p>
          <a:p>
            <a:r>
              <a:rPr lang="ru-RU" sz="2000" b="1" dirty="0" smtClean="0"/>
              <a:t>Присвоить/не присваивать </a:t>
            </a:r>
            <a:r>
              <a:rPr lang="ru-RU" sz="2000" dirty="0" smtClean="0"/>
              <a:t>научную квалификацию </a:t>
            </a:r>
            <a:r>
              <a:rPr lang="ru-RU" sz="2000" dirty="0" smtClean="0"/>
              <a:t>«Исследователь</a:t>
            </a:r>
            <a:r>
              <a:rPr lang="ru-RU" sz="2000" dirty="0"/>
              <a:t>» </a:t>
            </a:r>
            <a:r>
              <a:rPr lang="ru-RU" sz="2000" dirty="0" smtClean="0"/>
              <a:t>с выдачей диплома государственного образца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 smtClean="0"/>
              <a:t>случае отрицательного заключения указывается конкретная </a:t>
            </a:r>
            <a:r>
              <a:rPr lang="ru-RU" sz="2000" dirty="0" smtClean="0"/>
              <a:t>причина.</a:t>
            </a:r>
            <a:endParaRPr lang="ru-RU" sz="2000" dirty="0" smtClean="0"/>
          </a:p>
          <a:p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Время заседания ГАК неумолимо приближается! 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195736" y="6105628"/>
            <a:ext cx="4248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Итоговая аттестация</a:t>
            </a:r>
            <a:endParaRPr lang="ru-RU" sz="28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3672408"/>
          </a:xfrm>
        </p:spPr>
        <p:txBody>
          <a:bodyPr/>
          <a:lstStyle/>
          <a:p>
            <a:r>
              <a:rPr lang="ru-RU" sz="2400" dirty="0" smtClean="0"/>
              <a:t>Назначение </a:t>
            </a:r>
            <a:r>
              <a:rPr lang="ru-RU" sz="2400" dirty="0" smtClean="0"/>
              <a:t>научного руководителя и утверждение темы диссертации;</a:t>
            </a:r>
          </a:p>
          <a:p>
            <a:r>
              <a:rPr lang="ru-RU" sz="2400" dirty="0" smtClean="0"/>
              <a:t>Заполнение индивидуального плана работы;</a:t>
            </a:r>
          </a:p>
          <a:p>
            <a:r>
              <a:rPr lang="ru-RU" sz="2400" dirty="0" smtClean="0"/>
              <a:t>Утверждение индивидуального плана работы, темы и научного руководителя;</a:t>
            </a:r>
          </a:p>
          <a:p>
            <a:r>
              <a:rPr lang="ru-RU" sz="2400" dirty="0" smtClean="0"/>
              <a:t>Текущая аттестация;</a:t>
            </a:r>
          </a:p>
          <a:p>
            <a:r>
              <a:rPr lang="ru-RU" sz="2400" dirty="0" smtClean="0"/>
              <a:t>Сдача кандидатских экзаменов;</a:t>
            </a:r>
          </a:p>
          <a:p>
            <a:r>
              <a:rPr lang="ru-RU" sz="2400" dirty="0" smtClean="0"/>
              <a:t>Итоговая аттестация.</a:t>
            </a:r>
          </a:p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287070"/>
            <a:ext cx="1487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chemeClr val="bg1"/>
                </a:solidFill>
              </a:rPr>
              <a:t>Этапы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118556" y="6093891"/>
            <a:ext cx="49068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smtClean="0">
                <a:solidFill>
                  <a:schemeClr val="bg1"/>
                </a:solidFill>
              </a:rPr>
              <a:t>Обучение в аспирантуре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Научный руководитель и </a:t>
            </a: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тема </a:t>
            </a:r>
            <a:r>
              <a:rPr lang="ru-RU" sz="2000" b="1" dirty="0" smtClean="0">
                <a:solidFill>
                  <a:schemeClr val="bg1"/>
                </a:solidFill>
              </a:rPr>
              <a:t>диссертации</a:t>
            </a:r>
            <a:endParaRPr lang="ru-RU" sz="20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2060848"/>
            <a:ext cx="8424936" cy="3456384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b="1" dirty="0" smtClean="0"/>
              <a:t>Утверждение темы диссертации и индивидуального плана работы аспиранта (соискателя) и назначение научного руководителя</a:t>
            </a:r>
            <a:r>
              <a:rPr lang="ru-RU" sz="2000" b="1" dirty="0" smtClean="0"/>
              <a:t>:</a:t>
            </a:r>
          </a:p>
          <a:p>
            <a:pPr marL="0" lvl="0" indent="0">
              <a:buNone/>
            </a:pPr>
            <a:endParaRPr lang="ru-RU" sz="2000" b="1" dirty="0" smtClean="0"/>
          </a:p>
          <a:p>
            <a:pPr lvl="0"/>
            <a:r>
              <a:rPr lang="ru-RU" sz="2000" dirty="0" smtClean="0"/>
              <a:t>На </a:t>
            </a:r>
            <a:r>
              <a:rPr lang="ru-RU" sz="2000" dirty="0" smtClean="0"/>
              <a:t>кафедре, на которой планируется проведение диссертационного исследования - до 30 ноября ;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На научно-техническом совете БГАА - до 30 декабря.</a:t>
            </a:r>
          </a:p>
          <a:p>
            <a:endParaRPr lang="ru-RU" sz="24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097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Индивидуальный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план </a:t>
            </a:r>
            <a:r>
              <a:rPr lang="ru-RU" sz="2800" b="1" dirty="0" smtClean="0">
                <a:solidFill>
                  <a:schemeClr val="bg1"/>
                </a:solidFill>
              </a:rPr>
              <a:t>работы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538934"/>
            <a:ext cx="8208912" cy="4741987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ru-RU" sz="2400" dirty="0" smtClean="0"/>
              <a:t>Получить в Аспирантуре 2 экземпляра;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Заполнить </a:t>
            </a:r>
            <a:r>
              <a:rPr lang="ru-RU" sz="2400" dirty="0" smtClean="0"/>
              <a:t>(</a:t>
            </a:r>
            <a:r>
              <a:rPr lang="ru-RU" sz="2400" dirty="0" smtClean="0"/>
              <a:t>памятка по заполнению индивидуального плана – см. на сайте БГАА, в аспирантуре);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Подписать у научного руководителя;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Представить на заседании кафедры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 smtClean="0"/>
              <a:t>получить рекомендацию к утверждению);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Утвердить на научно-техническом совете БГАА.</a:t>
            </a:r>
          </a:p>
          <a:p>
            <a:endParaRPr lang="ru-RU" sz="900" dirty="0" smtClean="0"/>
          </a:p>
          <a:p>
            <a:pPr marL="0" indent="0">
              <a:buNone/>
            </a:pPr>
            <a:r>
              <a:rPr lang="ru-RU" sz="2400" dirty="0" smtClean="0"/>
              <a:t>Один экземпляр сдать в аспирантуру, второй экземпляр хранится у аспиранта (соискателя) для использования в процессе обучения.</a:t>
            </a: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Индивидуальный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план </a:t>
            </a:r>
            <a:r>
              <a:rPr lang="ru-RU" sz="2800" b="1" dirty="0" smtClean="0">
                <a:solidFill>
                  <a:schemeClr val="bg1"/>
                </a:solidFill>
              </a:rPr>
              <a:t>работы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896544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ru-RU" sz="2400" dirty="0" smtClean="0"/>
              <a:t>Заполнение индивидуального </a:t>
            </a:r>
            <a:r>
              <a:rPr lang="ru-RU" sz="2400" dirty="0" smtClean="0"/>
              <a:t>плана:</a:t>
            </a:r>
            <a:endParaRPr lang="ru-RU" sz="2400" dirty="0" smtClean="0"/>
          </a:p>
          <a:p>
            <a:pPr>
              <a:spcBef>
                <a:spcPts val="300"/>
              </a:spcBef>
            </a:pPr>
            <a:r>
              <a:rPr lang="ru-RU" sz="2400" dirty="0" smtClean="0">
                <a:ea typeface="Times New Roman"/>
              </a:rPr>
              <a:t>перед аттестацией </a:t>
            </a:r>
            <a:r>
              <a:rPr lang="ru-RU" sz="2400" dirty="0" smtClean="0"/>
              <a:t>детальная проверка выполнения индивидуального плана за истекший период научным </a:t>
            </a:r>
            <a:r>
              <a:rPr lang="ru-RU" sz="2400" dirty="0" smtClean="0"/>
              <a:t>руководителем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spcBef>
                <a:spcPts val="300"/>
              </a:spcBef>
            </a:pPr>
            <a:r>
              <a:rPr lang="ru-RU" sz="2400" dirty="0" smtClean="0"/>
              <a:t>заполнение раздела индивидуального плана «Представление научного руководителя о выполнении индивидуального плана</a:t>
            </a:r>
            <a:r>
              <a:rPr lang="ru-RU" sz="2400" dirty="0" smtClean="0"/>
              <a:t>»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spcBef>
                <a:spcPts val="300"/>
              </a:spcBef>
            </a:pPr>
            <a:r>
              <a:rPr lang="ru-RU" sz="2400" dirty="0" smtClean="0"/>
              <a:t>Подпись научного </a:t>
            </a:r>
            <a:r>
              <a:rPr lang="ru-RU" sz="2400" dirty="0" smtClean="0"/>
              <a:t>руководителя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spcBef>
                <a:spcPts val="300"/>
              </a:spcBef>
            </a:pPr>
            <a:r>
              <a:rPr lang="ru-RU" sz="2400" dirty="0" smtClean="0"/>
              <a:t>Разработка рабочего плана на следующий год;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Подготовка отчета о выполнении индивидуального плана.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8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Текущая аттестация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785739"/>
            <a:ext cx="8136904" cy="3456384"/>
          </a:xfrm>
        </p:spPr>
        <p:txBody>
          <a:bodyPr/>
          <a:lstStyle/>
          <a:p>
            <a:r>
              <a:rPr lang="ru-RU" sz="2400" dirty="0" smtClean="0"/>
              <a:t>Поводится не реже двух раз в год для контроля освоения аспирантами, докторантами, соискателями содержания образовательных программ послевузовского образования. </a:t>
            </a:r>
          </a:p>
          <a:p>
            <a:r>
              <a:rPr lang="ru-RU" sz="2400" dirty="0" smtClean="0"/>
              <a:t>Промежуточная текущая аттестация проводится в марте-апреле.</a:t>
            </a:r>
          </a:p>
          <a:p>
            <a:r>
              <a:rPr lang="ru-RU" sz="2400" dirty="0" smtClean="0"/>
              <a:t>Годовая текущая аттестация проводится в сентябре-октябре (перевод на следующий год обучения).</a:t>
            </a:r>
          </a:p>
          <a:p>
            <a:endParaRPr lang="ru-RU" sz="24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104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424815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График аттестации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118070"/>
              </p:ext>
            </p:extLst>
          </p:nvPr>
        </p:nvGraphicFramePr>
        <p:xfrm>
          <a:off x="72440" y="1702256"/>
          <a:ext cx="9018586" cy="417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4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2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2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771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265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Обучающиеся</a:t>
                      </a:r>
                      <a:endParaRPr lang="ru-RU" sz="14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семестр</a:t>
                      </a:r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семестр</a:t>
                      </a:r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Итоговая</a:t>
                      </a:r>
                      <a:r>
                        <a:rPr lang="ru-RU" sz="1400" baseline="0" dirty="0" smtClean="0"/>
                        <a:t> аттестация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Кафедра 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Аттеста</a:t>
                      </a:r>
                      <a:r>
                        <a:rPr lang="en-US" sz="1100" dirty="0" smtClean="0"/>
                        <a:t>-</a:t>
                      </a:r>
                      <a:r>
                        <a:rPr lang="ru-RU" sz="1100" dirty="0" err="1" smtClean="0"/>
                        <a:t>ционная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 smtClean="0"/>
                        <a:t>комиссия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НТС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К</a:t>
                      </a:r>
                      <a:r>
                        <a:rPr lang="ru-RU" sz="1050" dirty="0" err="1" smtClean="0"/>
                        <a:t>анди</a:t>
                      </a:r>
                      <a:r>
                        <a:rPr lang="en-US" sz="1050" dirty="0" smtClean="0"/>
                        <a:t>-</a:t>
                      </a:r>
                      <a:r>
                        <a:rPr lang="ru-RU" sz="1050" dirty="0" smtClean="0"/>
                        <a:t>датский </a:t>
                      </a:r>
                      <a:r>
                        <a:rPr lang="ru-RU" sz="1050" dirty="0" smtClean="0"/>
                        <a:t>экзамен по </a:t>
                      </a:r>
                      <a:r>
                        <a:rPr lang="ru-RU" sz="1050" dirty="0" err="1" smtClean="0"/>
                        <a:t>специаль</a:t>
                      </a:r>
                      <a:r>
                        <a:rPr lang="en-US" sz="1050" dirty="0" smtClean="0"/>
                        <a:t>-</a:t>
                      </a:r>
                      <a:r>
                        <a:rPr lang="ru-RU" sz="1050" dirty="0" err="1" smtClean="0"/>
                        <a:t>ности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Кафедра 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Аттеста</a:t>
                      </a:r>
                      <a:r>
                        <a:rPr lang="en-US" sz="1100" dirty="0" smtClean="0"/>
                        <a:t>-</a:t>
                      </a:r>
                      <a:r>
                        <a:rPr lang="ru-RU" sz="1100" dirty="0" err="1" smtClean="0"/>
                        <a:t>ционная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 smtClean="0"/>
                        <a:t>комиссия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НТС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Совет БГАА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ГАК</a:t>
                      </a:r>
                      <a:endParaRPr lang="ru-RU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Аспиранты дневной формы получения образования (1, 2 год), </a:t>
                      </a:r>
                      <a:r>
                        <a:rPr lang="ru-RU" sz="1050" dirty="0" smtClean="0"/>
                        <a:t>заочной </a:t>
                      </a:r>
                      <a:r>
                        <a:rPr lang="ru-RU" sz="1050" dirty="0" smtClean="0"/>
                        <a:t>формы получения образования (1-3 год),  соискатели</a:t>
                      </a:r>
                      <a:r>
                        <a:rPr lang="ru-RU" sz="1050" baseline="0" dirty="0" smtClean="0"/>
                        <a:t> (1-4 год)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Март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Апрель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Апрель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Сентябрь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Октябрь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Октябрь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Ноябрь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Аспиранты дневной формы получения образования (3</a:t>
                      </a:r>
                      <a:r>
                        <a:rPr lang="ru-RU" sz="1050" baseline="0" dirty="0" smtClean="0"/>
                        <a:t> </a:t>
                      </a:r>
                      <a:r>
                        <a:rPr lang="ru-RU" sz="1050" dirty="0" smtClean="0"/>
                        <a:t>год), заочной формы получения образования (4 год),  соискатели</a:t>
                      </a:r>
                      <a:r>
                        <a:rPr lang="ru-RU" sz="1050" baseline="0" dirty="0" smtClean="0"/>
                        <a:t> (5 год)</a:t>
                      </a:r>
                      <a:endParaRPr lang="ru-RU" sz="1050" dirty="0" smtClean="0"/>
                    </a:p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Март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Апрель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Апрель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Май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Сентябрь</a:t>
                      </a:r>
                      <a:r>
                        <a:rPr lang="ru-RU" sz="1050" baseline="0" dirty="0" smtClean="0"/>
                        <a:t> </a:t>
                      </a:r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Октябрь</a:t>
                      </a:r>
                      <a:r>
                        <a:rPr lang="ru-RU" sz="1050" dirty="0" smtClean="0"/>
                        <a:t>  </a:t>
                      </a:r>
                      <a:endParaRPr lang="ru-R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призентация\призентфото ст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104"/>
            <a:ext cx="9144000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23928" y="188913"/>
            <a:ext cx="4535860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Промежуточная </a:t>
            </a:r>
            <a:r>
              <a:rPr lang="ru-RU" sz="2800" b="1" dirty="0" smtClean="0">
                <a:solidFill>
                  <a:schemeClr val="bg1"/>
                </a:solidFill>
              </a:rPr>
              <a:t>и </a:t>
            </a:r>
            <a:r>
              <a:rPr lang="ru-RU" sz="2800" b="1" dirty="0" smtClean="0">
                <a:solidFill>
                  <a:schemeClr val="bg1"/>
                </a:solidFill>
              </a:rPr>
              <a:t>годовая</a:t>
            </a:r>
            <a:endParaRPr lang="ru-RU" sz="2800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857403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Необходимые документы</a:t>
            </a:r>
            <a:r>
              <a:rPr lang="ru-RU" sz="24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Заполненный индивидуальный план работы;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Письменный отчет аспиранта о проделанной работе в двух экземплярах.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Отзыв научного руководителя в двух экземплярах.</a:t>
            </a:r>
          </a:p>
          <a:p>
            <a:pPr>
              <a:buNone/>
            </a:pPr>
            <a:r>
              <a:rPr lang="ru-RU" sz="2400" b="1" dirty="0" smtClean="0"/>
              <a:t>Отчет представляется</a:t>
            </a:r>
            <a:r>
              <a:rPr lang="ru-RU" sz="24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На кафедре (протокол заседания кафедры, отчет о проделанной работе и отзыв научного руководителя представляется секретарю аттестационной комиссии);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На аттестационной комиссии (НТС).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43808" y="616007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Текущая </a:t>
            </a:r>
            <a:r>
              <a:rPr lang="ru-RU" sz="2800" b="1" dirty="0" smtClean="0">
                <a:solidFill>
                  <a:schemeClr val="bg1"/>
                </a:solidFill>
              </a:rPr>
              <a:t>аттестация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8511</TotalTime>
  <Words>1592</Words>
  <Application>Microsoft Office PowerPoint</Application>
  <PresentationFormat>Экран (4:3)</PresentationFormat>
  <Paragraphs>183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 Аспирантура БГАА Этапы обучения.  Аттестация</vt:lpstr>
      <vt:lpstr>Обучение в аспирантуре</vt:lpstr>
      <vt:lpstr>Презентация PowerPoint</vt:lpstr>
      <vt:lpstr>Научный руководитель и  тема диссертации</vt:lpstr>
      <vt:lpstr>Индивидуальный  план работы</vt:lpstr>
      <vt:lpstr>Индивидуальный  план работы</vt:lpstr>
      <vt:lpstr>Текущая аттестация</vt:lpstr>
      <vt:lpstr>График аттестации</vt:lpstr>
      <vt:lpstr>Промежуточная и годовая</vt:lpstr>
      <vt:lpstr>Критерии аттестации</vt:lpstr>
      <vt:lpstr>Критерии аттестации</vt:lpstr>
      <vt:lpstr>Критерии аттестации</vt:lpstr>
      <vt:lpstr>Презентация PowerPoint</vt:lpstr>
      <vt:lpstr>Текущая аттестация (критерии аттестации)</vt:lpstr>
      <vt:lpstr> Кандидатские экзамены</vt:lpstr>
      <vt:lpstr>Кандидатские экзамены</vt:lpstr>
      <vt:lpstr>Кандидатские экзамены</vt:lpstr>
      <vt:lpstr>Аналитический  обзор литературы</vt:lpstr>
      <vt:lpstr>Итоговая аттестация</vt:lpstr>
      <vt:lpstr>Итоговая аттестация</vt:lpstr>
      <vt:lpstr>Необходимые документы</vt:lpstr>
      <vt:lpstr>Заключение ГАК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 М. Борздова</cp:lastModifiedBy>
  <cp:revision>616</cp:revision>
  <cp:lastPrinted>2017-08-23T11:53:14Z</cp:lastPrinted>
  <dcterms:created xsi:type="dcterms:W3CDTF">2017-02-15T11:00:29Z</dcterms:created>
  <dcterms:modified xsi:type="dcterms:W3CDTF">2022-03-22T14:06:01Z</dcterms:modified>
</cp:coreProperties>
</file>