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sldIdLst>
    <p:sldId id="256" r:id="rId5"/>
    <p:sldId id="257" r:id="rId6"/>
    <p:sldId id="258" r:id="rId7"/>
    <p:sldId id="267" r:id="rId8"/>
    <p:sldId id="266" r:id="rId9"/>
    <p:sldId id="259" r:id="rId10"/>
    <p:sldId id="265" r:id="rId11"/>
    <p:sldId id="268" r:id="rId12"/>
    <p:sldId id="269" r:id="rId13"/>
    <p:sldId id="270" r:id="rId14"/>
    <p:sldId id="261" r:id="rId15"/>
    <p:sldId id="271" r:id="rId16"/>
    <p:sldId id="272" r:id="rId17"/>
    <p:sldId id="273" r:id="rId18"/>
    <p:sldId id="274" r:id="rId19"/>
    <p:sldId id="263" r:id="rId20"/>
    <p:sldId id="275" r:id="rId21"/>
    <p:sldId id="276" r:id="rId22"/>
    <p:sldId id="278" r:id="rId23"/>
    <p:sldId id="277" r:id="rId24"/>
    <p:sldId id="262" r:id="rId25"/>
    <p:sldId id="279" r:id="rId26"/>
    <p:sldId id="280" r:id="rId27"/>
    <p:sldId id="281" r:id="rId28"/>
    <p:sldId id="282" r:id="rId29"/>
    <p:sldId id="264" r:id="rId30"/>
    <p:sldId id="283" r:id="rId31"/>
    <p:sldId id="284" r:id="rId32"/>
    <p:sldId id="285" r:id="rId33"/>
    <p:sldId id="286" r:id="rId34"/>
    <p:sldId id="287" r:id="rId35"/>
    <p:sldId id="289" r:id="rId36"/>
    <p:sldId id="290" r:id="rId37"/>
    <p:sldId id="291" r:id="rId38"/>
    <p:sldId id="292" r:id="rId39"/>
    <p:sldId id="288" r:id="rId40"/>
    <p:sldId id="293" r:id="rId41"/>
    <p:sldId id="294" r:id="rId42"/>
    <p:sldId id="295" r:id="rId43"/>
    <p:sldId id="296" r:id="rId44"/>
    <p:sldId id="260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66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955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46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21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00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36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04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6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89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41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17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65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69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82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81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55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57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82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74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85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34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86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82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87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59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23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3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1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76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81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29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4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5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5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9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36126" y="168666"/>
            <a:ext cx="5974195" cy="2389976"/>
          </a:xfrm>
        </p:spPr>
        <p:txBody>
          <a:bodyPr>
            <a:normAutofit fontScale="90000"/>
            <a:scene3d>
              <a:camera prst="perspectiveAbove"/>
              <a:lightRig rig="threePt" dir="t"/>
            </a:scene3d>
          </a:bodyPr>
          <a:lstStyle/>
          <a:p>
            <a:r>
              <a:rPr lang="ru-RU" sz="6600" b="1" dirty="0">
                <a:ln w="13462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Светлое пасхальное воскресенье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D1691DD-F15A-47BD-8EBE-36F04CEEE0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449" y="4468025"/>
            <a:ext cx="4808126" cy="238997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B27F4BE-DBFF-42AD-A3B3-0C207DFE31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95" y="4827790"/>
            <a:ext cx="4568271" cy="257041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37E039C-E381-4B75-92C6-86BBEEC6AA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288" y="4468025"/>
            <a:ext cx="4439966" cy="255864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BE019EC-BFDE-43A4-A5B5-DE86A85225C9}"/>
              </a:ext>
            </a:extLst>
          </p:cNvPr>
          <p:cNvSpPr/>
          <p:nvPr/>
        </p:nvSpPr>
        <p:spPr>
          <a:xfrm>
            <a:off x="7465836" y="6112997"/>
            <a:ext cx="15051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99CC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Подготовила:</a:t>
            </a:r>
          </a:p>
          <a:p>
            <a:r>
              <a:rPr lang="ru-RU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99CC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Реут Анна</a:t>
            </a:r>
            <a:endParaRPr lang="ru-RU" dirty="0">
              <a:solidFill>
                <a:srgbClr val="FF99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32AC7B7-81AB-4ABC-BC74-0F5C8867BAAD}"/>
              </a:ext>
            </a:extLst>
          </p:cNvPr>
          <p:cNvSpPr/>
          <p:nvPr/>
        </p:nvSpPr>
        <p:spPr>
          <a:xfrm>
            <a:off x="562062" y="610028"/>
            <a:ext cx="843932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В ночь с субботы на воскресенье, накануне иудейской Пасхи, Жены-мироносицы пришли к гробу и увидели, что вход в неё открыт. </a:t>
            </a:r>
            <a:endParaRPr lang="ru-BY" sz="2200" dirty="0">
              <a:solidFill>
                <a:srgbClr val="0070C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6146" name="Picture 2" descr="https://1.bp.blogspot.com/-ReQeSjsqW10/Wsc4oIUvnuI/AAAAAAAALt4/1xiBbInxtfw2pW54rwtljFSjim2_Rjp3QCLcBGAs/s1600/mujeres-ante-la-puerta-del-sepulcro.jpg">
            <a:extLst>
              <a:ext uri="{FF2B5EF4-FFF2-40B4-BE49-F238E27FC236}">
                <a16:creationId xmlns:a16="http://schemas.microsoft.com/office/drawing/2014/main" id="{A45EA8F1-7733-4955-904D-41528DBA3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0" y="1718024"/>
            <a:ext cx="7617204" cy="518981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80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3357DCA-AABF-4943-8C52-7FDE5FEB3B9A}"/>
              </a:ext>
            </a:extLst>
          </p:cNvPr>
          <p:cNvSpPr/>
          <p:nvPr/>
        </p:nvSpPr>
        <p:spPr>
          <a:xfrm>
            <a:off x="1476462" y="4880025"/>
            <a:ext cx="60484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7030A0"/>
                </a:solidFill>
                <a:latin typeface="Bahnschrift SemiBold" panose="020B0502040204020203" pitchFamily="34" charset="0"/>
              </a:rPr>
              <a:t>Ангел, который был в той пещере, сообщил радостную новость о чудесном воскресении Христа. Христос воскрес – значит стал бессмертным.</a:t>
            </a:r>
            <a:endParaRPr lang="ru-BY" sz="2200" dirty="0">
              <a:solidFill>
                <a:srgbClr val="7030A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502439-5142-4AE0-89B4-534762A75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45" y="724373"/>
            <a:ext cx="5914237" cy="415565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8679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1929A3-4512-426F-9CB5-F363F617AFF5}"/>
              </a:ext>
            </a:extLst>
          </p:cNvPr>
          <p:cNvSpPr/>
          <p:nvPr/>
        </p:nvSpPr>
        <p:spPr>
          <a:xfrm>
            <a:off x="6376681" y="279753"/>
            <a:ext cx="2641483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Одна из женщин, Мария Магдалина решила сообщить римскому императору о воскресении Христа. Она подарила императору яйцо, которое символизировало чудо.</a:t>
            </a:r>
            <a:endParaRPr lang="ru-BY" sz="2200" dirty="0">
              <a:solidFill>
                <a:srgbClr val="0070C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8194" name="Picture 2" descr="https://s-t-o-l.com/wp-content/uploads/2019/04/image-768x512.jpg">
            <a:extLst>
              <a:ext uri="{FF2B5EF4-FFF2-40B4-BE49-F238E27FC236}">
                <a16:creationId xmlns:a16="http://schemas.microsoft.com/office/drawing/2014/main" id="{958F3D55-2E2E-4664-BFC1-F8864A759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6" y="184558"/>
            <a:ext cx="6442744" cy="470622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97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C1BDD24-9F74-43A4-905F-4EDF594E9D1E}"/>
              </a:ext>
            </a:extLst>
          </p:cNvPr>
          <p:cNvSpPr/>
          <p:nvPr/>
        </p:nvSpPr>
        <p:spPr>
          <a:xfrm>
            <a:off x="1065402" y="152748"/>
            <a:ext cx="772626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Bahnschrift SemiBold" panose="020B0502040204020203" pitchFamily="34" charset="0"/>
              </a:rPr>
              <a:t>Но император сказал Марии: «Скорее это яйцо станет красным, чем я поверю в то, что Иисус воскрес». Яйцо тут же стало красным…  </a:t>
            </a:r>
            <a:endParaRPr lang="ru-BY" sz="2200" dirty="0">
              <a:latin typeface="Bahnschrift SemiBold" panose="020B0502040204020203" pitchFamily="34" charset="0"/>
            </a:endParaRPr>
          </a:p>
        </p:txBody>
      </p:sp>
      <p:pic>
        <p:nvPicPr>
          <p:cNvPr id="9218" name="Picture 2" descr="https://i.etsystatic.com/6503113/r/il/45831d/781861148/il_794xN.781861148_7kwl.jpg">
            <a:extLst>
              <a:ext uri="{FF2B5EF4-FFF2-40B4-BE49-F238E27FC236}">
                <a16:creationId xmlns:a16="http://schemas.microsoft.com/office/drawing/2014/main" id="{82281489-320D-42F0-B3E6-23519F3AF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360" y="1669409"/>
            <a:ext cx="4233017" cy="487816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0B10BF-A20A-482C-90F7-802A475FE2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" y="1770275"/>
            <a:ext cx="4529659" cy="331744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48409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FFAAD51-852B-46FE-B673-22998E25FC7F}"/>
              </a:ext>
            </a:extLst>
          </p:cNvPr>
          <p:cNvSpPr/>
          <p:nvPr/>
        </p:nvSpPr>
        <p:spPr>
          <a:xfrm>
            <a:off x="188751" y="261480"/>
            <a:ext cx="311651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7030A0"/>
                </a:solidFill>
                <a:latin typeface="Bahnschrift SemiBold" panose="020B0502040204020203" pitchFamily="34" charset="0"/>
              </a:rPr>
              <a:t>С тех пор появилась традиция на Пасху яйца красить. Потом окрашивать стали и в другие цвета. Каждый цвет, которым мы красим пасхальные яйца, имеет особое значение. Таким образом, красный символизирует кровь Иисуса, синий – символ истины, а зеленый – плодородия.</a:t>
            </a:r>
            <a:endParaRPr lang="ru-BY" sz="2200" dirty="0">
              <a:solidFill>
                <a:srgbClr val="7030A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1026" name="Picture 2" descr="https://get.wallhere.com/photo/food-eggs-basket-dessert-Easter-color-easter-egg-592712.jpg">
            <a:extLst>
              <a:ext uri="{FF2B5EF4-FFF2-40B4-BE49-F238E27FC236}">
                <a16:creationId xmlns:a16="http://schemas.microsoft.com/office/drawing/2014/main" id="{0F5632F0-E4B7-4E45-B60A-09CB6D40A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39" y="637564"/>
            <a:ext cx="5828693" cy="46475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56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F139720-BB16-44A4-827C-FBB421C5A7BA}"/>
              </a:ext>
            </a:extLst>
          </p:cNvPr>
          <p:cNvSpPr/>
          <p:nvPr/>
        </p:nvSpPr>
        <p:spPr>
          <a:xfrm>
            <a:off x="593521" y="468539"/>
            <a:ext cx="818975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Bahnschrift SemiBold" panose="020B0502040204020203" pitchFamily="34" charset="0"/>
              </a:rPr>
              <a:t>Название «Пасха» праздник получил от еврейской Пасхи, в ночь на которую произошло Воскресение Христово. Песах у иудеев посвящен Исходу – освобождению израильтян от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latin typeface="Bahnschrift SemiBold" panose="020B0502040204020203" pitchFamily="34" charset="0"/>
              </a:rPr>
              <a:t>четырехвекового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Bahnschrift SemiBold" panose="020B0502040204020203" pitchFamily="34" charset="0"/>
              </a:rPr>
              <a:t> рабства под гнетом египетских фараонов. Эти события описаны в Ветхом Завете.</a:t>
            </a:r>
            <a:endParaRPr lang="ru-BY" sz="2200" dirty="0">
              <a:solidFill>
                <a:schemeClr val="accent1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2050" name="Picture 2" descr="Израильтяне выходят из Египта">
            <a:extLst>
              <a:ext uri="{FF2B5EF4-FFF2-40B4-BE49-F238E27FC236}">
                <a16:creationId xmlns:a16="http://schemas.microsoft.com/office/drawing/2014/main" id="{417FB70C-CE76-4B90-B015-946A50D75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67" y="2319685"/>
            <a:ext cx="7996806" cy="436800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7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5438186-95CE-474F-9542-A58DC86B4A3A}"/>
              </a:ext>
            </a:extLst>
          </p:cNvPr>
          <p:cNvSpPr/>
          <p:nvPr/>
        </p:nvSpPr>
        <p:spPr>
          <a:xfrm>
            <a:off x="1663785" y="1155529"/>
            <a:ext cx="29082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hnschrift SemiBold" panose="020B0502040204020203" pitchFamily="34" charset="0"/>
              </a:rPr>
              <a:t>Традиции и обряды праздника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48D85F9-7E82-4DF9-8F4E-5FF6E08E0F05}"/>
              </a:ext>
            </a:extLst>
          </p:cNvPr>
          <p:cNvSpPr/>
          <p:nvPr/>
        </p:nvSpPr>
        <p:spPr>
          <a:xfrm>
            <a:off x="1517623" y="3048549"/>
            <a:ext cx="281731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7030A0"/>
                </a:solidFill>
                <a:latin typeface="Bahnschrift SemiBold" panose="020B0502040204020203" pitchFamily="34" charset="0"/>
              </a:rPr>
              <a:t>У светлого праздника Воскресения Христова свои традиции, обычаи, символы и связанные с ними древние ритуалы. </a:t>
            </a:r>
            <a:endParaRPr lang="ru-BY" sz="2200" dirty="0">
              <a:solidFill>
                <a:srgbClr val="7030A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3A5636-E557-4E05-84B9-574DD5F3B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761" y="1200028"/>
            <a:ext cx="3809930" cy="445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8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E4A3132-C3DE-40B4-9155-982A4A03CC32}"/>
              </a:ext>
            </a:extLst>
          </p:cNvPr>
          <p:cNvSpPr/>
          <p:nvPr/>
        </p:nvSpPr>
        <p:spPr>
          <a:xfrm>
            <a:off x="6462144" y="421575"/>
            <a:ext cx="236569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В Великую субботу накануне Пасхи в Иерусалимском храме Воскресения происходит схождение Благодатного огня. Храм был построен на горе Голгофе</a:t>
            </a:r>
            <a:endParaRPr lang="ru-BY" sz="2000" dirty="0">
              <a:solidFill>
                <a:srgbClr val="0070C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64DFC33-4E91-4BD4-81D7-7E1694546FAD}"/>
              </a:ext>
            </a:extLst>
          </p:cNvPr>
          <p:cNvSpPr/>
          <p:nvPr/>
        </p:nvSpPr>
        <p:spPr>
          <a:xfrm>
            <a:off x="1667311" y="4519514"/>
            <a:ext cx="58093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Огонь выносят на богослужении из </a:t>
            </a:r>
            <a:r>
              <a:rPr lang="ru-RU" sz="2000" dirty="0" err="1">
                <a:solidFill>
                  <a:srgbClr val="0070C0"/>
                </a:solidFill>
                <a:latin typeface="Bahnschrift SemiBold" panose="020B0502040204020203" pitchFamily="34" charset="0"/>
              </a:rPr>
              <a:t>Кувуклии</a:t>
            </a:r>
            <a:r>
              <a:rPr lang="ru-RU" sz="20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 – часовни внутри храма. Из Иерусалима Благодатный огонь передается в другие государства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</a:rPr>
              <a:t>.</a:t>
            </a:r>
            <a:endParaRPr lang="ru-BY" dirty="0">
              <a:solidFill>
                <a:srgbClr val="0070C0"/>
              </a:solidFill>
            </a:endParaRPr>
          </a:p>
        </p:txBody>
      </p:sp>
      <p:pic>
        <p:nvPicPr>
          <p:cNvPr id="3074" name="Picture 2" descr="https://radiovera.ru/wp-content/uploads/2014/11/ogon.jpg">
            <a:extLst>
              <a:ext uri="{FF2B5EF4-FFF2-40B4-BE49-F238E27FC236}">
                <a16:creationId xmlns:a16="http://schemas.microsoft.com/office/drawing/2014/main" id="{9CA0B437-5118-45A5-91ED-B812A3F37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46" y="142728"/>
            <a:ext cx="6895750" cy="434334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41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E5DB24E-D562-4672-9D71-3D6432D8621D}"/>
              </a:ext>
            </a:extLst>
          </p:cNvPr>
          <p:cNvSpPr/>
          <p:nvPr/>
        </p:nvSpPr>
        <p:spPr>
          <a:xfrm>
            <a:off x="755010" y="0"/>
            <a:ext cx="77933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Bahnschrift SemiBold" panose="020B0502040204020203" pitchFamily="34" charset="0"/>
              </a:rPr>
              <a:t>В этот день в храмах проводится торжественное богослужение. Оно начинается до полуночи. Сначала служится </a:t>
            </a:r>
            <a:r>
              <a:rPr lang="ru-RU" sz="2200" dirty="0" err="1">
                <a:latin typeface="Bahnschrift SemiBold" panose="020B0502040204020203" pitchFamily="34" charset="0"/>
              </a:rPr>
              <a:t>Полунощница</a:t>
            </a:r>
            <a:r>
              <a:rPr lang="ru-RU" sz="2200" dirty="0">
                <a:latin typeface="Bahnschrift SemiBold" panose="020B0502040204020203" pitchFamily="34" charset="0"/>
              </a:rPr>
              <a:t>, во время которой священники уносят Плащаницу в алтарь и кладут на престол. </a:t>
            </a:r>
            <a:endParaRPr lang="ru-BY" sz="2200" dirty="0">
              <a:latin typeface="Bahnschrift SemiBold" panose="020B0502040204020203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8FE6718-91B9-4210-ABC9-191FAB1A9227}"/>
              </a:ext>
            </a:extLst>
          </p:cNvPr>
          <p:cNvSpPr/>
          <p:nvPr/>
        </p:nvSpPr>
        <p:spPr>
          <a:xfrm>
            <a:off x="150136" y="3429000"/>
            <a:ext cx="20226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Bahnschrift SemiBold" panose="020B0502040204020203" pitchFamily="34" charset="0"/>
              </a:rPr>
              <a:t>В полночь начинается утреня.</a:t>
            </a:r>
            <a:endParaRPr lang="ru-BY" sz="2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393BCF-4360-45A9-BC5E-D0A247816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62" y="1593908"/>
            <a:ext cx="6618913" cy="489917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00598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65766BF-7B4F-4C3B-8285-B18914B7744A}"/>
              </a:ext>
            </a:extLst>
          </p:cNvPr>
          <p:cNvSpPr/>
          <p:nvPr/>
        </p:nvSpPr>
        <p:spPr>
          <a:xfrm>
            <a:off x="-1" y="3952204"/>
            <a:ext cx="92362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7030A0"/>
                </a:solidFill>
                <a:latin typeface="Bahnschrift SemiBold" panose="020B0502040204020203" pitchFamily="34" charset="0"/>
              </a:rPr>
              <a:t>Затем церковнослужитель совершает крестный ход – обход храма под колокольный звон. В руках он держит фонарь с горящей свечой внутри. За ним следуют представители духовенства с церковными реликвиями. Крестный ход сопровождается пением стихиры. </a:t>
            </a:r>
            <a:endParaRPr lang="ru-BY" sz="2200" dirty="0">
              <a:solidFill>
                <a:srgbClr val="7030A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122" name="Picture 2" descr="https://cdn2.img.sputniknewslv.com/images/791/99/7919969.jpg">
            <a:extLst>
              <a:ext uri="{FF2B5EF4-FFF2-40B4-BE49-F238E27FC236}">
                <a16:creationId xmlns:a16="http://schemas.microsoft.com/office/drawing/2014/main" id="{0F83AE23-6B37-411A-AE51-B8F27D1D1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77" y="0"/>
            <a:ext cx="6518245" cy="406866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55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DF303D9-04FA-4F9C-B922-106077A4E15A}"/>
              </a:ext>
            </a:extLst>
          </p:cNvPr>
          <p:cNvSpPr/>
          <p:nvPr/>
        </p:nvSpPr>
        <p:spPr>
          <a:xfrm>
            <a:off x="1930850" y="4443363"/>
            <a:ext cx="53242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2">
                      <a:lumMod val="40000"/>
                      <a:lumOff val="60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Пасха в 2021 году отмечается 2 мая. Это главное событие года для православных христиан</a:t>
            </a:r>
            <a:endParaRPr lang="ru-BY" sz="240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glow rad="101600">
                  <a:schemeClr val="accent2">
                    <a:lumMod val="40000"/>
                    <a:lumOff val="60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pic>
        <p:nvPicPr>
          <p:cNvPr id="1026" name="Picture 2" descr="https://img4.goodfon.ru/wallpaper/nbig/7/90/decoration-easter-paskha-glazur-cake-flowers-vypechka-kulich.jpg">
            <a:extLst>
              <a:ext uri="{FF2B5EF4-FFF2-40B4-BE49-F238E27FC236}">
                <a16:creationId xmlns:a16="http://schemas.microsoft.com/office/drawing/2014/main" id="{1EE8AC95-73FF-40EF-9BD3-26212CE37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4" y="0"/>
            <a:ext cx="7474591" cy="432779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61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219206D-ADFA-4762-AD7B-C15C66DAE108}"/>
              </a:ext>
            </a:extLst>
          </p:cNvPr>
          <p:cNvSpPr/>
          <p:nvPr/>
        </p:nvSpPr>
        <p:spPr>
          <a:xfrm>
            <a:off x="320879" y="546706"/>
            <a:ext cx="850224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В Светлое Христово Воскресение в церквях освящают куличи, творожные пасхи, крашеные яйца (</a:t>
            </a:r>
            <a:r>
              <a:rPr lang="ru-RU" sz="2000" dirty="0" err="1">
                <a:solidFill>
                  <a:srgbClr val="0070C0"/>
                </a:solidFill>
                <a:latin typeface="Bahnschrift SemiBold" panose="020B0502040204020203" pitchFamily="34" charset="0"/>
              </a:rPr>
              <a:t>крашенки</a:t>
            </a:r>
            <a:r>
              <a:rPr lang="ru-RU" sz="20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, писанки) и другие угощения, приготовленные к праздничному столу. Люди кладут в плетеную корзину продукты, накрывают их красивым полотенцем и идут в храмы святить.</a:t>
            </a:r>
            <a:endParaRPr lang="ru-BY" sz="2000" dirty="0">
              <a:solidFill>
                <a:srgbClr val="0070C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745D3F-4282-4EF4-BB32-67136919A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30" y="2244050"/>
            <a:ext cx="7131538" cy="442519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136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5FEB4DC-964A-48A7-B63B-F0AFF15CB135}"/>
              </a:ext>
            </a:extLst>
          </p:cNvPr>
          <p:cNvSpPr/>
          <p:nvPr/>
        </p:nvSpPr>
        <p:spPr>
          <a:xfrm>
            <a:off x="2869034" y="550878"/>
            <a:ext cx="48320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7030A0"/>
                </a:solidFill>
                <a:latin typeface="Bahnschrift SemiBold" panose="020B0502040204020203" pitchFamily="34" charset="0"/>
              </a:rPr>
              <a:t>На Пасху люди приветствуют друг друга фразой: «Христос воскрес!», на что полагается отвечать: «Воистину воскрес!».</a:t>
            </a:r>
            <a:endParaRPr lang="ru-BY" sz="2200" dirty="0">
              <a:solidFill>
                <a:srgbClr val="7030A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B38D32D-ECA6-4519-8DF3-EA9899C54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233" y="2198763"/>
            <a:ext cx="5851758" cy="423034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171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B7D4A98-F923-4383-A2EF-3D91AA868180}"/>
              </a:ext>
            </a:extLst>
          </p:cNvPr>
          <p:cNvSpPr/>
          <p:nvPr/>
        </p:nvSpPr>
        <p:spPr>
          <a:xfrm>
            <a:off x="1751201" y="4393463"/>
            <a:ext cx="564159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В этот день принято навещать родственников, проводить время в кругу семьи, устраивать гуляния, развлечения.</a:t>
            </a:r>
            <a:endParaRPr lang="ru-BY" sz="2200" dirty="0">
              <a:solidFill>
                <a:srgbClr val="0070C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7170" name="Picture 2" descr="https://www.geopolitica.ru/sites/default/files/styles/natural/public/88993.jpg?itok=JlQE_4AV">
            <a:extLst>
              <a:ext uri="{FF2B5EF4-FFF2-40B4-BE49-F238E27FC236}">
                <a16:creationId xmlns:a16="http://schemas.microsoft.com/office/drawing/2014/main" id="{2D753A40-D285-4F40-9CA1-A84995966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66" y="123465"/>
            <a:ext cx="7661651" cy="447370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75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7D7E914-7291-4CE6-900C-03C4654D5468}"/>
              </a:ext>
            </a:extLst>
          </p:cNvPr>
          <p:cNvSpPr/>
          <p:nvPr/>
        </p:nvSpPr>
        <p:spPr>
          <a:xfrm>
            <a:off x="717258" y="142613"/>
            <a:ext cx="786467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000000"/>
                </a:solidFill>
                <a:latin typeface="Bahnschrift SemiBold" panose="020B0502040204020203" pitchFamily="34" charset="0"/>
              </a:rPr>
              <a:t>Многие верят, что на Пасху открываются небеса. Народные целители считают, что период пасхальных праздников – лучший момент для исцеления от болезней.</a:t>
            </a:r>
            <a:endParaRPr lang="ru-BY" sz="2200" dirty="0">
              <a:latin typeface="Bahnschrift SemiBold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1958C1-9E35-4FA4-810A-19DBE27E3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256" y="1451296"/>
            <a:ext cx="6770854" cy="494950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8261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29A7CC3-C3B1-4B72-A2F5-86D9FFE4A2F2}"/>
              </a:ext>
            </a:extLst>
          </p:cNvPr>
          <p:cNvSpPr/>
          <p:nvPr/>
        </p:nvSpPr>
        <p:spPr>
          <a:xfrm>
            <a:off x="6111904" y="67112"/>
            <a:ext cx="286169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Bahnschrift SemiBold" panose="020B0502040204020203" pitchFamily="34" charset="0"/>
              </a:rPr>
              <a:t>В праздник популярны яичные бои за пасхальной трапезой, или «чоканье» яйцами, как говорят в народе. Это простая и забавная игра: кто-то держит яйцо носиком вверх, а «соперник» бьёт его носиком другого яйца. У кого скорлупа не треснула, тот и победил и продолжает «чокаться» с другим человеком.</a:t>
            </a:r>
            <a:endParaRPr lang="ru-BY" sz="2000" dirty="0">
              <a:solidFill>
                <a:srgbClr val="7030A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1026" name="Picture 2" descr="https://www.i-igrushki.ru/upload/iblock/50e/50eccdda141e22451b09d6119321a710.jpg">
            <a:extLst>
              <a:ext uri="{FF2B5EF4-FFF2-40B4-BE49-F238E27FC236}">
                <a16:creationId xmlns:a16="http://schemas.microsoft.com/office/drawing/2014/main" id="{18A894FC-8739-4196-AE7F-293D67512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0510"/>
            <a:ext cx="6282304" cy="437905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10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FEDFC6E-BF2C-4ABD-8670-9FF7F9B0FA6E}"/>
              </a:ext>
            </a:extLst>
          </p:cNvPr>
          <p:cNvSpPr/>
          <p:nvPr/>
        </p:nvSpPr>
        <p:spPr>
          <a:xfrm>
            <a:off x="255865" y="1050370"/>
            <a:ext cx="243700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Bahnschrift SemiBold" panose="020B0502040204020203" pitchFamily="34" charset="0"/>
              </a:rPr>
              <a:t>Популярной была еще одна забава — катание яиц. Также в этот день принято обмениваться пасхальными яйцами, дарить их хозяевам дома, если вы пришли к ним в гости и раздавать нищим.</a:t>
            </a:r>
            <a:endParaRPr lang="ru-BY" sz="2200" dirty="0">
              <a:solidFill>
                <a:schemeClr val="accent1">
                  <a:lumMod val="75000"/>
                </a:schemeClr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2050" name="Picture 2" descr="https://media.elitsy.ru/wp-content/uploads/2018/04/0_fbeba_e0aa15d4_XXL-2.jpg">
            <a:extLst>
              <a:ext uri="{FF2B5EF4-FFF2-40B4-BE49-F238E27FC236}">
                <a16:creationId xmlns:a16="http://schemas.microsoft.com/office/drawing/2014/main" id="{893B47D0-644E-447A-AD1E-9DB903762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66" y="956346"/>
            <a:ext cx="6350466" cy="526467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45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2DBC7F2-0A06-4507-B67F-D3DC8A0C85C9}"/>
              </a:ext>
            </a:extLst>
          </p:cNvPr>
          <p:cNvSpPr/>
          <p:nvPr/>
        </p:nvSpPr>
        <p:spPr>
          <a:xfrm>
            <a:off x="3205718" y="310489"/>
            <a:ext cx="39084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 w="9525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hnschrift SemiBold" panose="020B0502040204020203" pitchFamily="34" charset="0"/>
              </a:rPr>
              <a:t>Пасхальный стол</a:t>
            </a:r>
            <a:endParaRPr lang="ru-RU" sz="3600" b="1" i="0" dirty="0">
              <a:ln w="9525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CD4032C-B204-4E7B-B56C-4FE13AA859A3}"/>
              </a:ext>
            </a:extLst>
          </p:cNvPr>
          <p:cNvSpPr/>
          <p:nvPr/>
        </p:nvSpPr>
        <p:spPr>
          <a:xfrm>
            <a:off x="906009" y="4430220"/>
            <a:ext cx="70761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Bahnschrift SemiBold" panose="020B0502040204020203" pitchFamily="34" charset="0"/>
              </a:rPr>
              <a:t>Пасхе передует Великий сорокадневный пост, во время которого постящиеся воздерживаются от алкоголя и пищи животного происхождения. В Светлое Христово Воскресение начинается разговение. Верующим разрешается употреблять скоромную пищу, красное вино.</a:t>
            </a:r>
            <a:endParaRPr lang="ru-BY" sz="2000" dirty="0">
              <a:solidFill>
                <a:srgbClr val="7030A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054E81-5F2C-4420-9612-40074D9C1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80" y="956821"/>
            <a:ext cx="5158380" cy="34734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35497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77426A5-DBA9-4573-AC94-6574ADE6EA67}"/>
              </a:ext>
            </a:extLst>
          </p:cNvPr>
          <p:cNvSpPr/>
          <p:nvPr/>
        </p:nvSpPr>
        <p:spPr>
          <a:xfrm>
            <a:off x="222308" y="408531"/>
            <a:ext cx="311651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Хозяйки застилают праздничный стол новой белой скатертью, с вышивкой на пасхальную тему. В центре размещают блюдо с самой большой и красивой пасхой и яйцами вокруг.</a:t>
            </a:r>
            <a:endParaRPr lang="ru-BY" sz="2200" dirty="0">
              <a:solidFill>
                <a:srgbClr val="0070C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3074" name="Picture 2" descr="https://region.center/source/VLADIMIR/2019/producty-eda-frukty/8221163.jpg">
            <a:extLst>
              <a:ext uri="{FF2B5EF4-FFF2-40B4-BE49-F238E27FC236}">
                <a16:creationId xmlns:a16="http://schemas.microsoft.com/office/drawing/2014/main" id="{B12893F3-03D2-480E-ADE5-18560420B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157" y="610858"/>
            <a:ext cx="5808535" cy="387235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76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D20DD42-5979-49F3-A3CB-99368B4797C2}"/>
              </a:ext>
            </a:extLst>
          </p:cNvPr>
          <p:cNvSpPr/>
          <p:nvPr/>
        </p:nvSpPr>
        <p:spPr>
          <a:xfrm>
            <a:off x="1203820" y="194007"/>
            <a:ext cx="673635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000000"/>
                </a:solidFill>
                <a:latin typeface="Bahnschrift SemiBold" panose="020B0502040204020203" pitchFamily="34" charset="0"/>
              </a:rPr>
              <a:t>На стол ставят цветы и зажигают свечи. Начинать трапезу необходимо с продуктов, освященных в церкви.</a:t>
            </a:r>
            <a:endParaRPr lang="ru-BY" sz="2200" dirty="0">
              <a:latin typeface="Bahnschrift SemiBold" panose="020B0502040204020203" pitchFamily="34" charset="0"/>
            </a:endParaRPr>
          </a:p>
        </p:txBody>
      </p:sp>
      <p:pic>
        <p:nvPicPr>
          <p:cNvPr id="4098" name="Picture 2" descr="https://bipbap.ru/wp-content/uploads/2018/04/12531548.jpg">
            <a:extLst>
              <a:ext uri="{FF2B5EF4-FFF2-40B4-BE49-F238E27FC236}">
                <a16:creationId xmlns:a16="http://schemas.microsoft.com/office/drawing/2014/main" id="{62B39F9E-F87F-46E5-AF42-A35357487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96" y="1786179"/>
            <a:ext cx="6652470" cy="495674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CA873E2-CC6B-45E7-B62A-ED09E4867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82" y="1463395"/>
            <a:ext cx="2697263" cy="240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5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1108C2E-2477-4140-B6F9-EFA4AE892959}"/>
              </a:ext>
            </a:extLst>
          </p:cNvPr>
          <p:cNvSpPr/>
          <p:nvPr/>
        </p:nvSpPr>
        <p:spPr>
          <a:xfrm>
            <a:off x="0" y="3586877"/>
            <a:ext cx="896783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7030A0"/>
                </a:solidFill>
                <a:latin typeface="Bahnschrift SemiBold" panose="020B0502040204020203" pitchFamily="34" charset="0"/>
              </a:rPr>
              <a:t>Хозяйки накануне готовят праздничные угощения. Традиционными блюдами являются: холодец, домашние колбасы, сало, запеченный молодой поросенок, гусь, фаршированный яблоками, пироги с мясной и сырной начинками. На праздничной трапезе центральное место занимают куличи, творожные пасхи, крашеные яйца.</a:t>
            </a:r>
            <a:endParaRPr lang="ru-BY" sz="2200" dirty="0">
              <a:solidFill>
                <a:srgbClr val="7030A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124" name="Picture 4" descr="https://img.povar.ru/uploads/4f/65/80/ad/4e48679811e11e5d26b19034e4cf2a5b.jpg">
            <a:extLst>
              <a:ext uri="{FF2B5EF4-FFF2-40B4-BE49-F238E27FC236}">
                <a16:creationId xmlns:a16="http://schemas.microsoft.com/office/drawing/2014/main" id="{A0C301B9-5155-49E6-89C8-CDCA86BB5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69" y="182534"/>
            <a:ext cx="5487450" cy="3429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50DE87-AA1A-4E40-B3F2-E7C9E31A1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2103">
            <a:off x="6054056" y="538240"/>
            <a:ext cx="2645328" cy="21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4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49BD4FF-A7AB-4BAF-B4BC-B8356A2C2752}"/>
              </a:ext>
            </a:extLst>
          </p:cNvPr>
          <p:cNvSpPr/>
          <p:nvPr/>
        </p:nvSpPr>
        <p:spPr>
          <a:xfrm>
            <a:off x="358629" y="0"/>
            <a:ext cx="8426741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Bahnschrift SemiBold" panose="020B0502040204020203" pitchFamily="34" charset="0"/>
              </a:rPr>
              <a:t>Полное церковное название праздника – Светлое Христово Воскресение. Праздник связан с воскресением Иисуса Христа.</a:t>
            </a:r>
            <a:endParaRPr lang="ru-BY" sz="2400" dirty="0">
              <a:latin typeface="Bahnschrift SemiBold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DEDEDB-7BC1-416F-837E-FFD919840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972" y="1689282"/>
            <a:ext cx="6988028" cy="49548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7B63AB-BC9A-4143-B4CB-5291804F9D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4703">
            <a:off x="216017" y="1974600"/>
            <a:ext cx="2028967" cy="12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2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9BFAFB-9917-4AF6-A81A-B685944AF460}"/>
              </a:ext>
            </a:extLst>
          </p:cNvPr>
          <p:cNvSpPr/>
          <p:nvPr/>
        </p:nvSpPr>
        <p:spPr>
          <a:xfrm>
            <a:off x="436228" y="463448"/>
            <a:ext cx="86490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Кулич – хлебный символ Пасхи, незаменимый атрибут светлого христианского праздника. Выпечка кулича и его освящение в церкви – один из самых древних христианских обычаев, сохранившийся и до наших дней.</a:t>
            </a:r>
            <a:endParaRPr lang="ru-BY" sz="2200" dirty="0">
              <a:solidFill>
                <a:srgbClr val="0070C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6146" name="Picture 2" descr="https://avatars.mds.yandex.net/get-zen_doc/1595998/pub_5cc28d2c2a15bb00b3098470_5cc28da055489700b33e600e/scale_1200">
            <a:extLst>
              <a:ext uri="{FF2B5EF4-FFF2-40B4-BE49-F238E27FC236}">
                <a16:creationId xmlns:a16="http://schemas.microsoft.com/office/drawing/2014/main" id="{B78E1573-D81D-4F02-8234-0EF6E3579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778" y="2011216"/>
            <a:ext cx="5434607" cy="46600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0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6E759C7-D593-4AF7-9DA2-9A6270CA55D8}"/>
              </a:ext>
            </a:extLst>
          </p:cNvPr>
          <p:cNvSpPr/>
          <p:nvPr/>
        </p:nvSpPr>
        <p:spPr>
          <a:xfrm>
            <a:off x="2827090" y="375136"/>
            <a:ext cx="511728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7030A0"/>
                </a:solidFill>
                <a:latin typeface="Bahnschrift SemiBold" panose="020B0502040204020203" pitchFamily="34" charset="0"/>
              </a:rPr>
              <a:t>Издавна кулич считался удачным, если он получался высоким, воздушным и мягким. Готовить кулич нужно со светлыми мыслями, вкладывая в них всю свою любовь.</a:t>
            </a:r>
            <a:endParaRPr lang="ru-BY" sz="2200" dirty="0">
              <a:solidFill>
                <a:srgbClr val="7030A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B6FE3F-9774-4C84-9A68-55416BD3A1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550" y="2224899"/>
            <a:ext cx="6264899" cy="394939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1905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16AC743-4436-40D1-B1B1-36CF478EFE1D}"/>
              </a:ext>
            </a:extLst>
          </p:cNvPr>
          <p:cNvSpPr/>
          <p:nvPr/>
        </p:nvSpPr>
        <p:spPr>
          <a:xfrm>
            <a:off x="2734812" y="156537"/>
            <a:ext cx="352337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Один из атрибутов праздника – цветы. Самыми традиционными цветами на Пасху, являются нарциссы, ландыши, тюльпаны и гиацинты. Они несут в себе ощущение прихода весны, радужных надежд на будущее и возрождение. Вместе с этими цветами, природа пробуждается от сна, все вокруг готово расцвести пышным молодым цветом.</a:t>
            </a:r>
            <a:endParaRPr lang="ru-BY" sz="2200" dirty="0">
              <a:solidFill>
                <a:srgbClr val="0070C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3B26B9-0E3C-4383-988F-06982428A6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557" y="1040235"/>
            <a:ext cx="2424718" cy="30032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0B7B85-483E-4C0B-AB5D-F4A407FFF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5" y="793372"/>
            <a:ext cx="2441196" cy="325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6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D1FF23D-856D-44DE-A6B1-2DF6EF56F65F}"/>
              </a:ext>
            </a:extLst>
          </p:cNvPr>
          <p:cNvSpPr/>
          <p:nvPr/>
        </p:nvSpPr>
        <p:spPr>
          <a:xfrm>
            <a:off x="1495337" y="312301"/>
            <a:ext cx="71201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222222"/>
                </a:solidFill>
                <a:latin typeface="Bahnschrift SemiBold" panose="020B0502040204020203" pitchFamily="34" charset="0"/>
              </a:rPr>
              <a:t>На пасху нужно надевать лучшую одежду </a:t>
            </a:r>
            <a:endParaRPr lang="ru-BY" sz="2400" dirty="0">
              <a:latin typeface="Bahnschrift SemiBold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E0A28A-A14E-449D-9683-88E1A1421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225" y="1493239"/>
            <a:ext cx="6417439" cy="493272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1C74CF-CF6A-445E-A225-E4E53D6B2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5" y="1585956"/>
            <a:ext cx="21336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5012FED-C494-45B7-BDAA-8E21D4B2D04E}"/>
              </a:ext>
            </a:extLst>
          </p:cNvPr>
          <p:cNvSpPr/>
          <p:nvPr/>
        </p:nvSpPr>
        <p:spPr>
          <a:xfrm>
            <a:off x="1795440" y="81685"/>
            <a:ext cx="55531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hnschrift SemiBold" panose="020B0502040204020203" pitchFamily="34" charset="0"/>
              </a:rPr>
              <a:t>Что нельзя делать на Пасху</a:t>
            </a:r>
            <a:endParaRPr lang="ru-RU" sz="3200" b="1" i="0" dirty="0">
              <a:ln w="9525">
                <a:solidFill>
                  <a:srgbClr val="FFC000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810656-A552-4FBA-8B6F-CCBEEAC19AA8}"/>
              </a:ext>
            </a:extLst>
          </p:cNvPr>
          <p:cNvSpPr/>
          <p:nvPr/>
        </p:nvSpPr>
        <p:spPr>
          <a:xfrm>
            <a:off x="178462" y="1025041"/>
            <a:ext cx="2925465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7030A0"/>
                </a:solidFill>
                <a:latin typeface="Bahnschrift SemiBold" panose="020B0502040204020203" pitchFamily="34" charset="0"/>
              </a:rPr>
              <a:t>На Пасху христианам запрещается заниматься тяжелым физическим трудом. Хозяйки стараются накануне завершить все приготовления на кухне, чтобы в день праздника быть свободными от домашних хлопот.</a:t>
            </a:r>
            <a:endParaRPr lang="ru-BY" sz="2200" dirty="0">
              <a:solidFill>
                <a:srgbClr val="7030A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8194" name="Picture 2" descr="https://xn--b1adi3aabl.xn--p1acf/wp-content/uploads/2021/02/utro-pashi.jpg">
            <a:extLst>
              <a:ext uri="{FF2B5EF4-FFF2-40B4-BE49-F238E27FC236}">
                <a16:creationId xmlns:a16="http://schemas.microsoft.com/office/drawing/2014/main" id="{F62401D3-75DB-4023-A95F-F4BFF46BB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186" y="1271036"/>
            <a:ext cx="5930352" cy="400154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4AD21D3-ADA1-4DFC-A5D8-A7B8DC934455}"/>
              </a:ext>
            </a:extLst>
          </p:cNvPr>
          <p:cNvSpPr/>
          <p:nvPr/>
        </p:nvSpPr>
        <p:spPr>
          <a:xfrm>
            <a:off x="595619" y="622207"/>
            <a:ext cx="81541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>В этот день не рекомендуется грустить, ходить хмурым, грубить, ругаться с близкими людьми, жадничать. В Светлое Воскресение Христово нельзя отказывать в милостыне или помощи нуждающимся.</a:t>
            </a:r>
          </a:p>
          <a:p>
            <a:br>
              <a:rPr lang="ru-RU" sz="2200" dirty="0">
                <a:latin typeface="Bahnschrift SemiBold SemiConden" panose="020B0502040204020203" pitchFamily="34" charset="0"/>
              </a:rPr>
            </a:br>
            <a:endParaRPr lang="ru-BY" sz="2200" dirty="0">
              <a:latin typeface="Bahnschrift SemiBold SemiConden" panose="020B0502040204020203" pitchFamily="34" charset="0"/>
            </a:endParaRPr>
          </a:p>
        </p:txBody>
      </p:sp>
      <p:pic>
        <p:nvPicPr>
          <p:cNvPr id="9218" name="Picture 2" descr="https://media2.prime.md/image/201804/1200x680/edelweiss_20140700.jpg">
            <a:extLst>
              <a:ext uri="{FF2B5EF4-FFF2-40B4-BE49-F238E27FC236}">
                <a16:creationId xmlns:a16="http://schemas.microsoft.com/office/drawing/2014/main" id="{DBD5B87E-0325-42F5-9ABA-77EA53386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51" y="2172748"/>
            <a:ext cx="5923185" cy="335647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0FEA5F-9DD6-4937-ADF1-B0983962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1778">
            <a:off x="6500094" y="2946833"/>
            <a:ext cx="238125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7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A826C56-D02A-4E92-8CE7-18D73E0D92F6}"/>
              </a:ext>
            </a:extLst>
          </p:cNvPr>
          <p:cNvSpPr/>
          <p:nvPr/>
        </p:nvSpPr>
        <p:spPr>
          <a:xfrm>
            <a:off x="328573" y="132019"/>
            <a:ext cx="39148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9525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hnschrift SemiBold" panose="020B0502040204020203" pitchFamily="34" charset="0"/>
              </a:rPr>
              <a:t>Приметы и поверья</a:t>
            </a:r>
            <a:endParaRPr lang="ru-RU" sz="3200" b="1" i="0" dirty="0">
              <a:ln w="9525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4F370F9-0525-4B30-B6D7-6445BFFF439F}"/>
              </a:ext>
            </a:extLst>
          </p:cNvPr>
          <p:cNvSpPr/>
          <p:nvPr/>
        </p:nvSpPr>
        <p:spPr>
          <a:xfrm>
            <a:off x="457201" y="1033267"/>
            <a:ext cx="296550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7030A0"/>
                </a:solidFill>
                <a:latin typeface="Bahnschrift SemiBold" panose="020B0502040204020203" pitchFamily="34" charset="0"/>
              </a:rPr>
              <a:t>С праздником Пасхи связано огромное множество поверий. Люди верили, что этот день настолько свят и чист, что с пасхальным благовестом бесы и черти проваливаются сквозь землю</a:t>
            </a:r>
            <a:br>
              <a:rPr lang="ru-RU" sz="2200" dirty="0">
                <a:solidFill>
                  <a:srgbClr val="7030A0"/>
                </a:solidFill>
                <a:latin typeface="Bahnschrift SemiBold" panose="020B0502040204020203" pitchFamily="34" charset="0"/>
              </a:rPr>
            </a:br>
            <a:br>
              <a:rPr lang="ru-RU" sz="2200" dirty="0">
                <a:solidFill>
                  <a:srgbClr val="7030A0"/>
                </a:solidFill>
                <a:latin typeface="Bahnschrift SemiBold" panose="020B0502040204020203" pitchFamily="34" charset="0"/>
              </a:rPr>
            </a:br>
            <a:endParaRPr lang="ru-BY" sz="2200" dirty="0">
              <a:solidFill>
                <a:srgbClr val="7030A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55667C-9C69-4B98-9485-3218DA427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595" y="1266738"/>
            <a:ext cx="5431930" cy="399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0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F529F7B-88A7-47C2-8D10-150D5597FF1C}"/>
              </a:ext>
            </a:extLst>
          </p:cNvPr>
          <p:cNvSpPr/>
          <p:nvPr/>
        </p:nvSpPr>
        <p:spPr>
          <a:xfrm>
            <a:off x="356532" y="135483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Если удастся увидеть пасхальный рассвет, то следует ожидать удачу в делах.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0A3E03-7F9D-4CAD-A728-34363F2643C6}"/>
              </a:ext>
            </a:extLst>
          </p:cNvPr>
          <p:cNvSpPr/>
          <p:nvPr/>
        </p:nvSpPr>
        <p:spPr>
          <a:xfrm>
            <a:off x="4680232" y="1741207"/>
            <a:ext cx="42540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После службы в храме необходимо на удачу затушить свечу. Потухшая во время службы свеча является плохим предвестником.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BDBBD8-3F99-4F37-8018-257867C9D965}"/>
              </a:ext>
            </a:extLst>
          </p:cNvPr>
          <p:cNvSpPr/>
          <p:nvPr/>
        </p:nvSpPr>
        <p:spPr>
          <a:xfrm>
            <a:off x="1644239" y="3962485"/>
            <a:ext cx="34940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У хозяйки, которая испечет удачный пасхальный хлеб, в доме будет достаток и благополучие.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4D129B-A064-46BA-B357-0B5739DA68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783" y="3485578"/>
            <a:ext cx="1690306" cy="1979175"/>
          </a:xfrm>
          <a:prstGeom prst="rect">
            <a:avLst/>
          </a:prstGeom>
        </p:spPr>
      </p:pic>
      <p:pic>
        <p:nvPicPr>
          <p:cNvPr id="10242" name="Picture 2" descr="https://www.zastavki.com/pictures/originals/2014/Holidays___Easter_Meadow_eggs_for_Easter_072919_.jpg">
            <a:extLst>
              <a:ext uri="{FF2B5EF4-FFF2-40B4-BE49-F238E27FC236}">
                <a16:creationId xmlns:a16="http://schemas.microsoft.com/office/drawing/2014/main" id="{756F3CB5-0A7C-4D68-A6C4-3BFB761D5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39" y="1151146"/>
            <a:ext cx="4254046" cy="273505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0F60B2-BF1D-458F-8B8A-6BF1F13C6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389" y="170727"/>
            <a:ext cx="5334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7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AEC1C57-50A2-4321-B1B3-F7D7DC004A8B}"/>
              </a:ext>
            </a:extLst>
          </p:cNvPr>
          <p:cNvSpPr/>
          <p:nvPr/>
        </p:nvSpPr>
        <p:spPr>
          <a:xfrm>
            <a:off x="4915949" y="307010"/>
            <a:ext cx="391765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Bahnschrift SemiBold" panose="020B0502040204020203" pitchFamily="34" charset="0"/>
              </a:rPr>
              <a:t>Если в праздник накормить уличных птиц хлебными крошками, то весь год будет сопутствовать удача и богатство.</a:t>
            </a:r>
            <a:endParaRPr lang="ru-RU" sz="2000" b="0" i="0" dirty="0">
              <a:solidFill>
                <a:srgbClr val="000000"/>
              </a:solidFill>
              <a:effectLst/>
              <a:latin typeface="Bahnschrift SemiBold" panose="020B0502040204020203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62B186A-2B00-42B3-9116-CFC6E6F5FA69}"/>
              </a:ext>
            </a:extLst>
          </p:cNvPr>
          <p:cNvSpPr/>
          <p:nvPr/>
        </p:nvSpPr>
        <p:spPr>
          <a:xfrm>
            <a:off x="2499919" y="6020886"/>
            <a:ext cx="59981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Bahnschrift SemiBold" panose="020B0502040204020203" pitchFamily="34" charset="0"/>
              </a:rPr>
              <a:t>Если к Пасхе растает весь снег, то в этом году будет хороший урожай.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FDC74C-0CA1-4F4C-B994-6CB2029DA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5502">
            <a:off x="196013" y="322175"/>
            <a:ext cx="3917659" cy="2108783"/>
          </a:xfrm>
          <a:prstGeom prst="rect">
            <a:avLst/>
          </a:prstGeom>
        </p:spPr>
      </p:pic>
      <p:pic>
        <p:nvPicPr>
          <p:cNvPr id="11266" name="Picture 2" descr="https://s1.1zoom.ru/b5050/984/Sky_Easter_Wicker_basket_Grass_Eggs_547241_3840x2400.jpg">
            <a:extLst>
              <a:ext uri="{FF2B5EF4-FFF2-40B4-BE49-F238E27FC236}">
                <a16:creationId xmlns:a16="http://schemas.microsoft.com/office/drawing/2014/main" id="{68502BFD-7E4D-42F3-ADFF-E9EDB4312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253" y="2115774"/>
            <a:ext cx="6434354" cy="372756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53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19D95DD-A1B0-4594-8A71-A785E1A9CD32}"/>
              </a:ext>
            </a:extLst>
          </p:cNvPr>
          <p:cNvSpPr/>
          <p:nvPr/>
        </p:nvSpPr>
        <p:spPr>
          <a:xfrm>
            <a:off x="125830" y="4623209"/>
            <a:ext cx="837221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7030A0"/>
                </a:solidFill>
                <a:latin typeface="Bahnschrift SemiBold" panose="020B0502040204020203" pitchFamily="34" charset="0"/>
              </a:rPr>
              <a:t>В пасхальное воскресенье разрешалось просить у Бога всего, что душа пожелает: преуспевания в делах, щедрого урожая, хорошего жениха.</a:t>
            </a:r>
            <a:br>
              <a:rPr lang="ru-RU" sz="2200" dirty="0">
                <a:solidFill>
                  <a:srgbClr val="7030A0"/>
                </a:solidFill>
                <a:latin typeface="Bahnschrift SemiBold" panose="020B0502040204020203" pitchFamily="34" charset="0"/>
              </a:rPr>
            </a:br>
            <a:br>
              <a:rPr lang="ru-RU" sz="2200" dirty="0">
                <a:solidFill>
                  <a:srgbClr val="7030A0"/>
                </a:solidFill>
                <a:latin typeface="Bahnschrift SemiBold" panose="020B0502040204020203" pitchFamily="34" charset="0"/>
              </a:rPr>
            </a:br>
            <a:endParaRPr lang="ru-BY" sz="2200" dirty="0">
              <a:solidFill>
                <a:srgbClr val="7030A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A56935-9688-4C13-BFE8-0D9678EF9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44" y="174861"/>
            <a:ext cx="8103764" cy="434768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5069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5533277-4230-4F75-845C-4B2BE92D26CE}"/>
              </a:ext>
            </a:extLst>
          </p:cNvPr>
          <p:cNvSpPr/>
          <p:nvPr/>
        </p:nvSpPr>
        <p:spPr>
          <a:xfrm>
            <a:off x="210553" y="0"/>
            <a:ext cx="2915173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7030A0"/>
                </a:solidFill>
                <a:latin typeface="Bahnschrift SemiBold" panose="020B0502040204020203" pitchFamily="34" charset="0"/>
              </a:rPr>
              <a:t>Пасха – переходящее событие. Ее дата исчисляется по лунно-солнечному календарю. Праздник отмечается в ближайшее воскресенье после первого полнолуния, которое случается после дня весеннего равноденствия. Дата приходится в период от 4 апреля до 8 мая по новому стилю.</a:t>
            </a:r>
            <a:endParaRPr lang="ru-BY" sz="2200" dirty="0">
              <a:solidFill>
                <a:srgbClr val="7030A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F89979-D008-4128-AA00-4C63BA0C6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26" y="436226"/>
            <a:ext cx="5876956" cy="476494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9357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BAE39F5-F3D3-4AD4-8782-1AC13A657233}"/>
              </a:ext>
            </a:extLst>
          </p:cNvPr>
          <p:cNvSpPr/>
          <p:nvPr/>
        </p:nvSpPr>
        <p:spPr>
          <a:xfrm>
            <a:off x="0" y="567435"/>
            <a:ext cx="886506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История празднества Пасхи — это путешествие сквозь века. Листая страницы истории, мы каждый раз находим для себя что-то новое, ведь возникновение великого праздника — это хитросплетение традиций, различных верований и непохожих обычаев древних народов.</a:t>
            </a:r>
            <a:br>
              <a:rPr lang="ru-RU" sz="2200" dirty="0">
                <a:solidFill>
                  <a:srgbClr val="0070C0"/>
                </a:solidFill>
                <a:latin typeface="Bahnschrift SemiBold" panose="020B0502040204020203" pitchFamily="34" charset="0"/>
              </a:rPr>
            </a:br>
            <a:br>
              <a:rPr lang="ru-RU" sz="2200" dirty="0">
                <a:solidFill>
                  <a:srgbClr val="0070C0"/>
                </a:solidFill>
                <a:latin typeface="Bahnschrift SemiBold" panose="020B0502040204020203" pitchFamily="34" charset="0"/>
              </a:rPr>
            </a:br>
            <a:endParaRPr lang="ru-BY" sz="2200" dirty="0">
              <a:solidFill>
                <a:srgbClr val="0070C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12290" name="Picture 2" descr="https://zabaluyka.ru/wp-content/uploads/2020/04/s1200.jpg">
            <a:extLst>
              <a:ext uri="{FF2B5EF4-FFF2-40B4-BE49-F238E27FC236}">
                <a16:creationId xmlns:a16="http://schemas.microsoft.com/office/drawing/2014/main" id="{08A6530E-1F07-4539-8EB6-61D38ADA4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194" y="2306973"/>
            <a:ext cx="6322514" cy="445036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44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C612319-9280-4C9F-AAEF-11BF9B96A904}"/>
              </a:ext>
            </a:extLst>
          </p:cNvPr>
          <p:cNvSpPr/>
          <p:nvPr/>
        </p:nvSpPr>
        <p:spPr>
          <a:xfrm>
            <a:off x="562062" y="4477030"/>
            <a:ext cx="8246378" cy="1661993"/>
          </a:xfrm>
          <a:prstGeom prst="rect">
            <a:avLst/>
          </a:prstGeom>
        </p:spPr>
        <p:txBody>
          <a:bodyPr wrap="square">
            <a:spAutoFit/>
            <a:scene3d>
              <a:camera prst="perspectiveAbove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Пусть же Пасха принесёт вам счастье, гармонию в семье, душевное равновесие, благополучие и здоровье.</a:t>
            </a:r>
          </a:p>
          <a:p>
            <a:endParaRPr lang="ru-RU" b="1" dirty="0">
              <a:ln/>
              <a:solidFill>
                <a:schemeClr val="accent3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0A83F69-9672-47D1-B14E-F107D1031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4764">
            <a:off x="2629487" y="-483134"/>
            <a:ext cx="4836267" cy="747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1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110CA64-AD29-464C-9788-A85AD87CDB43}"/>
              </a:ext>
            </a:extLst>
          </p:cNvPr>
          <p:cNvSpPr/>
          <p:nvPr/>
        </p:nvSpPr>
        <p:spPr>
          <a:xfrm>
            <a:off x="1989881" y="721360"/>
            <a:ext cx="3930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hnschrift SemiBold" panose="020B0502040204020203" pitchFamily="34" charset="0"/>
              </a:rPr>
              <a:t>История праздника</a:t>
            </a:r>
            <a:endParaRPr lang="ru-RU" sz="3200" b="1" i="0" dirty="0">
              <a:ln w="9525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90A3BE8-85DC-4BFB-8C61-472654A09887}"/>
              </a:ext>
            </a:extLst>
          </p:cNvPr>
          <p:cNvSpPr/>
          <p:nvPr/>
        </p:nvSpPr>
        <p:spPr>
          <a:xfrm>
            <a:off x="134836" y="1717052"/>
            <a:ext cx="3108121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Bahnschrift SemiBold" panose="020B0502040204020203" pitchFamily="34" charset="0"/>
              </a:rPr>
              <a:t>Иисус Христос был послан Богом на землю для нашего спасения от грехов. Он был добрым, справедливым, никогда и никого не осуждал, и боролся со злом. Цари боялись, что Иисус Христос станет сам правителем всего мира. </a:t>
            </a:r>
            <a:endParaRPr lang="ru-BY" sz="2200" dirty="0">
              <a:solidFill>
                <a:schemeClr val="accent1">
                  <a:lumMod val="75000"/>
                </a:schemeClr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2050" name="Picture 2" descr="https://logosinfo.org/wp-content/uploads/2016/05/85432115_Precious_in_his_Sight.jpg">
            <a:extLst>
              <a:ext uri="{FF2B5EF4-FFF2-40B4-BE49-F238E27FC236}">
                <a16:creationId xmlns:a16="http://schemas.microsoft.com/office/drawing/2014/main" id="{4398CBB8-46D4-475E-BACE-C84F3D52D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182" y="1577130"/>
            <a:ext cx="5864982" cy="455951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39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0D3FA6C-F107-409C-9D7D-31D5959FD327}"/>
              </a:ext>
            </a:extLst>
          </p:cNvPr>
          <p:cNvSpPr/>
          <p:nvPr/>
        </p:nvSpPr>
        <p:spPr>
          <a:xfrm>
            <a:off x="2818701" y="438518"/>
            <a:ext cx="50501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7030A0"/>
                </a:solidFill>
                <a:latin typeface="Bahnschrift SemiBold" panose="020B0502040204020203" pitchFamily="34" charset="0"/>
              </a:rPr>
              <a:t>По приказу римского прокуратора Иудеи Понтия Пилата Иисус Христос был приговорен к мучительной смерти – распятии на кресте.</a:t>
            </a:r>
            <a:endParaRPr lang="ru-BY" sz="2200" dirty="0">
              <a:solidFill>
                <a:srgbClr val="7030A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3074" name="Picture 2" descr="https://mtdata.ru/u26/photo1139/20892599793-0/original.jpg">
            <a:extLst>
              <a:ext uri="{FF2B5EF4-FFF2-40B4-BE49-F238E27FC236}">
                <a16:creationId xmlns:a16="http://schemas.microsoft.com/office/drawing/2014/main" id="{D230C76E-CDAF-42C6-93C8-3AD278C08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069" y="1946247"/>
            <a:ext cx="6870583" cy="438744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14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BDE165E-ECCB-47C0-94E4-B7DF7B276796}"/>
              </a:ext>
            </a:extLst>
          </p:cNvPr>
          <p:cNvSpPr/>
          <p:nvPr/>
        </p:nvSpPr>
        <p:spPr>
          <a:xfrm>
            <a:off x="1673604" y="4292958"/>
            <a:ext cx="564579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Казнили Иисуса Христа в пятницу. Для людей это был самый грустный и скорбный день. Сегодня этот день называют Страстной пятницей.</a:t>
            </a:r>
            <a:endParaRPr lang="ru-BY" sz="2200" dirty="0">
              <a:solidFill>
                <a:srgbClr val="0070C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7B7680-C8F4-4B2D-8CA7-C0300F5435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76" y="202284"/>
            <a:ext cx="7204046" cy="418295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8606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0AB4208-B321-4B46-AAAC-2342A4F30695}"/>
              </a:ext>
            </a:extLst>
          </p:cNvPr>
          <p:cNvSpPr/>
          <p:nvPr/>
        </p:nvSpPr>
        <p:spPr>
          <a:xfrm>
            <a:off x="1279321" y="178077"/>
            <a:ext cx="6748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Bahnschrift SemiBold" panose="020B0502040204020203" pitchFamily="34" charset="0"/>
              </a:rPr>
              <a:t>Его распяли на горе Голгофе на окраине Иерусалима.</a:t>
            </a:r>
            <a:endParaRPr lang="ru-BY" sz="2400" dirty="0">
              <a:latin typeface="Bahnschrift SemiBold" panose="020B0502040204020203" pitchFamily="34" charset="0"/>
            </a:endParaRPr>
          </a:p>
        </p:txBody>
      </p:sp>
      <p:pic>
        <p:nvPicPr>
          <p:cNvPr id="4098" name="Picture 2" descr="https://i.mycdn.me/i?r=AzEPZsRbOZEKgBhR0XGMT1RkCBtj2cZZtJaTNKaPvROV6qaKTM5SRkZCeTgDn6uOyic">
            <a:extLst>
              <a:ext uri="{FF2B5EF4-FFF2-40B4-BE49-F238E27FC236}">
                <a16:creationId xmlns:a16="http://schemas.microsoft.com/office/drawing/2014/main" id="{269170B5-334B-4D5B-AD0A-7D3477693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76" y="1166070"/>
            <a:ext cx="6791546" cy="557606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9EF6D0-5E18-44B0-9073-8F78738780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1" y="2126609"/>
            <a:ext cx="1686799" cy="278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DBF4FD-502B-4C55-BCA9-E3C31ACED2B9}"/>
              </a:ext>
            </a:extLst>
          </p:cNvPr>
          <p:cNvSpPr/>
          <p:nvPr/>
        </p:nvSpPr>
        <p:spPr>
          <a:xfrm>
            <a:off x="6806562" y="125835"/>
            <a:ext cx="212870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7030A0"/>
                </a:solidFill>
                <a:latin typeface="Bahnschrift SemiBold" panose="020B0502040204020203" pitchFamily="34" charset="0"/>
              </a:rPr>
              <a:t>Ученики Христа после казни сняли его тело с креста, обвили плащаницей, и положили в пещеру. Закрыли вход в неё огромным камнем до наступления субботнего покоя.</a:t>
            </a:r>
            <a:endParaRPr lang="ru-BY" sz="2200" dirty="0">
              <a:solidFill>
                <a:srgbClr val="7030A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122" name="Picture 2" descr="https://pbs.twimg.com/media/EV0NOyFXkAMSl2p.jpg">
            <a:extLst>
              <a:ext uri="{FF2B5EF4-FFF2-40B4-BE49-F238E27FC236}">
                <a16:creationId xmlns:a16="http://schemas.microsoft.com/office/drawing/2014/main" id="{22609FD9-D5AC-4A26-9F9E-699F31B0B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059"/>
            <a:ext cx="6806562" cy="55092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31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1156</Words>
  <Application>Microsoft Office PowerPoint</Application>
  <PresentationFormat>Экран (4:3)</PresentationFormat>
  <Paragraphs>54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41</vt:i4>
      </vt:variant>
    </vt:vector>
  </HeadingPairs>
  <TitlesOfParts>
    <vt:vector size="51" baseType="lpstr">
      <vt:lpstr>Arial</vt:lpstr>
      <vt:lpstr>Bahnschrift SemiBold</vt:lpstr>
      <vt:lpstr>Bahnschrift SemiBold SemiConden</vt:lpstr>
      <vt:lpstr>Calibri</vt:lpstr>
      <vt:lpstr>Calibri Light</vt:lpstr>
      <vt:lpstr>Cambria Math</vt:lpstr>
      <vt:lpstr>Тема Office</vt:lpstr>
      <vt:lpstr>2_Тема Office</vt:lpstr>
      <vt:lpstr>3_Тема Office</vt:lpstr>
      <vt:lpstr>1_Тема Office</vt:lpstr>
      <vt:lpstr>Светлое пасхальное воскресенье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Admin</cp:lastModifiedBy>
  <cp:revision>54</cp:revision>
  <dcterms:created xsi:type="dcterms:W3CDTF">2014-11-21T11:00:06Z</dcterms:created>
  <dcterms:modified xsi:type="dcterms:W3CDTF">2021-04-26T11:13:20Z</dcterms:modified>
</cp:coreProperties>
</file>