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8CF244-B70F-5BC1-5EC5-24C7C213209E}" v="80" dt="2024-12-26T11:09:54.7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D69555-EE48-4B19-812B-4E1068DBF976}"/>
              </a:ext>
            </a:extLst>
          </p:cNvPr>
          <p:cNvSpPr/>
          <p:nvPr/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</a:extLst>
          </p:cNvPr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5388" y="863068"/>
            <a:ext cx="6007691" cy="4985916"/>
          </a:xfrm>
        </p:spPr>
        <p:txBody>
          <a:bodyPr anchor="ctr">
            <a:noAutofit/>
          </a:bodyPr>
          <a:lstStyle>
            <a:lvl1pPr algn="l">
              <a:lnSpc>
                <a:spcPct val="125000"/>
              </a:lnSpc>
              <a:defRPr sz="6000" b="0" cap="all" spc="1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97352" y="863068"/>
            <a:ext cx="3351729" cy="5120069"/>
          </a:xfrm>
        </p:spPr>
        <p:txBody>
          <a:bodyPr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2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72EEBA-3A5D-41CE-8465-A45A0F65674E}"/>
              </a:ext>
            </a:extLst>
          </p:cNvPr>
          <p:cNvSpPr/>
          <p:nvPr/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79F4CF2F-CDFA-4A37-837C-819D5238EA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97353" y="6309360"/>
            <a:ext cx="2151134" cy="457200"/>
          </a:xfrm>
        </p:spPr>
        <p:txBody>
          <a:bodyPr/>
          <a:lstStyle/>
          <a:p>
            <a:pPr algn="l"/>
            <a:fld id="{0DCFB061-4267-4D9F-8017-6F550D3068DF}" type="datetime1">
              <a:rPr lang="en-US" smtClean="0"/>
              <a:t>5/21/2025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CFECE62A-61A4-407D-8F0B-D459CD977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5388" y="6309360"/>
            <a:ext cx="6007691" cy="457200"/>
          </a:xfrm>
        </p:spPr>
        <p:txBody>
          <a:bodyPr/>
          <a:lstStyle>
            <a:lvl1pPr algn="r">
              <a:defRPr/>
            </a:lvl1pPr>
          </a:lstStyle>
          <a:p>
            <a:pPr algn="l"/>
            <a:endParaRPr lang="en-US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99FE60A9-FE2A-451F-9244-60FCE7FE9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828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786F82F-1B47-46ED-8EAE-53EF71E59E9A}"/>
              </a:ext>
            </a:extLst>
          </p:cNvPr>
          <p:cNvSpPr/>
          <p:nvPr/>
        </p:nvSpPr>
        <p:spPr>
          <a:xfrm>
            <a:off x="4718302" y="0"/>
            <a:ext cx="7473698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18" y="705113"/>
            <a:ext cx="3411973" cy="5197498"/>
          </a:xfrm>
          <a:prstGeom prst="rect">
            <a:avLst/>
          </a:prstGeom>
        </p:spPr>
        <p:txBody>
          <a:bodyPr vert="horz" lIns="109728" tIns="109728" rIns="109728" bIns="9144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76671" y="705113"/>
            <a:ext cx="6172412" cy="5197497"/>
          </a:xfrm>
          <a:prstGeom prst="rect">
            <a:avLst/>
          </a:prstGeom>
        </p:spPr>
        <p:txBody>
          <a:bodyPr vert="horz" lIns="109728" tIns="109728" rIns="109728" bIns="9144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2917" y="6309360"/>
            <a:ext cx="3411973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AF8082C-0922-4249-A612-B415F5231620}" type="datetime1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76670" y="6309360"/>
            <a:ext cx="4946592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69202" y="6309360"/>
            <a:ext cx="979879" cy="457200"/>
          </a:xfrm>
          <a:prstGeom prst="rect">
            <a:avLst/>
          </a:prstGeom>
        </p:spPr>
        <p:txBody>
          <a:bodyPr vert="horz" lIns="109728" tIns="109728" rIns="109728" bIns="91440" rtlCol="0" anchor="b"/>
          <a:lstStyle>
            <a:lvl1pPr algn="r">
              <a:defRPr sz="1600" b="1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F1BAF6F-6275-4646-9C59-331B29B9550F}"/>
              </a:ext>
            </a:extLst>
          </p:cNvPr>
          <p:cNvSpPr/>
          <p:nvPr/>
        </p:nvSpPr>
        <p:spPr>
          <a:xfrm rot="5400000">
            <a:off x="1257298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383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hf sldNum="0" hdr="0" ftr="0" dt="0"/>
  <p:txStyles>
    <p:titleStyle>
      <a:lvl1pPr algn="l" defTabSz="914400" rtl="0" eaLnBrk="1" latinLnBrk="0" hangingPunct="1">
        <a:lnSpc>
          <a:spcPct val="150000"/>
        </a:lnSpc>
        <a:spcBef>
          <a:spcPct val="0"/>
        </a:spcBef>
        <a:buNone/>
        <a:defRPr sz="3600" b="1" kern="1200" spc="1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800" b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6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0786F82F-1B47-46ED-8EAE-53EF71E59E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8302" y="0"/>
            <a:ext cx="7473698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F1BAF6F-6275-4646-9C59-331B29B95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257298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099405E2-1A96-4DBA-A9DC-4C2A1B421C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DB426D6-FD66-4A48-A6EB-235CF40812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29873" y="-10597"/>
            <a:ext cx="4067173" cy="68381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9855050-A75B-4DD0-9B56-8B1C7722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5047" y="717163"/>
            <a:ext cx="8068913" cy="545045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9536" y="1056362"/>
            <a:ext cx="6754446" cy="1154102"/>
          </a:xfrm>
        </p:spPr>
        <p:txBody>
          <a:bodyPr vert="horz" lIns="109728" tIns="109728" rIns="109728" bIns="91440" rtlCol="0" anchor="ctr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3100" b="1" dirty="0" err="1"/>
              <a:t>Радиосигналы</a:t>
            </a:r>
            <a:endParaRPr lang="en-US" sz="3100" b="1" dirty="0"/>
          </a:p>
          <a:p>
            <a:pPr>
              <a:lnSpc>
                <a:spcPct val="140000"/>
              </a:lnSpc>
            </a:pPr>
            <a:endParaRPr lang="en-US" sz="3100" b="1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509E6C1-B33E-49E8-8D77-7D2A9B49E8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29872" y="717163"/>
            <a:ext cx="4059075" cy="53922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E6738EB-6FF0-4AF9-8462-57F4494B8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87743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9536" y="2268656"/>
            <a:ext cx="6627226" cy="3505938"/>
          </a:xfrm>
        </p:spPr>
        <p:txBody>
          <a:bodyPr vert="horz" lIns="109728" tIns="109728" rIns="109728" bIns="91440" rtlCol="0" anchor="t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Простейший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амплитудно-модулированный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сигнал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(АМС):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понятие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параметры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характеристики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Синтез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АМС: </a:t>
            </a:r>
            <a:r>
              <a:rPr lang="en-US" sz="190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временные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диаграммы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график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огибающего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колебания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900" dirty="0">
              <a:solidFill>
                <a:schemeClr val="tx1">
                  <a:lumMod val="75000"/>
                  <a:lumOff val="25000"/>
                </a:schemeClr>
              </a:solidFill>
              <a:ea typeface="Meiryo"/>
            </a:endParaRPr>
          </a:p>
          <a:p>
            <a:pPr algn="ctr">
              <a:lnSpc>
                <a:spcPct val="130000"/>
              </a:lnSpc>
            </a:pP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АМ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сложным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сигналом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графики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процессов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модуляции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ширина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спектра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недостатки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амплитудной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модуляции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900" dirty="0">
              <a:solidFill>
                <a:schemeClr val="tx1">
                  <a:lumMod val="75000"/>
                  <a:lumOff val="25000"/>
                </a:schemeClr>
              </a:solidFill>
              <a:ea typeface="Meiryo"/>
            </a:endParaRPr>
          </a:p>
          <a:p>
            <a:pPr>
              <a:lnSpc>
                <a:spcPct val="130000"/>
              </a:lnSpc>
            </a:pPr>
            <a:endParaRPr lang="en-US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B791336-FCAA-4174-9303-B3F3748611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167615"/>
            <a:ext cx="8063866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88521F4-D44A-42C5-9BDB-5CA255540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8914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D0687CC-D1D8-44B2-9573-CC65510ECB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32924" y="6134669"/>
            <a:ext cx="4059075" cy="723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A212158-300D-44D0-9CCE-472C3F669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09423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A164D6B-6878-4B9F-A2D0-985D39B1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13CD7F-736E-4AF7-AB2B-473CAA9E1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8768" y="-2946"/>
            <a:ext cx="11153231" cy="472778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8D610B-66AE-D23A-79F0-815D1A63BC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5102" y="592947"/>
            <a:ext cx="8791787" cy="3895085"/>
          </a:xfrm>
        </p:spPr>
        <p:txBody>
          <a:bodyPr anchor="b">
            <a:normAutofit/>
          </a:bodyPr>
          <a:lstStyle/>
          <a:p>
            <a:pPr>
              <a:lnSpc>
                <a:spcPct val="115000"/>
              </a:lnSpc>
            </a:pPr>
            <a:r>
              <a:rPr lang="ru" sz="3400" b="1" i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Амплитудно-модулированный сигнал (АМС) </a:t>
            </a:r>
            <a:r>
              <a:rPr lang="ru" sz="34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является простейшим и наиболее распространенным радиотелефонным сигналом.</a:t>
            </a:r>
            <a:endParaRPr lang="ru-RU" sz="34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5000"/>
              </a:lnSpc>
            </a:pPr>
            <a:endParaRPr lang="ru-RU" sz="3400">
              <a:solidFill>
                <a:schemeClr val="tx1">
                  <a:lumMod val="65000"/>
                  <a:lumOff val="35000"/>
                </a:schemeClr>
              </a:solidFill>
              <a:ea typeface="Meiryo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EDA2F5-6B28-478B-9AC4-43FE41E2B3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724838"/>
            <a:ext cx="12192000" cy="1347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66E6A3B-A350-F542-74C3-4A1263C2AA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5104" y="4611138"/>
            <a:ext cx="10206111" cy="1127749"/>
          </a:xfrm>
        </p:spPr>
        <p:txBody>
          <a:bodyPr vert="horz" lIns="109728" tIns="109728" rIns="109728" bIns="91440" rtlCol="0" anchor="t">
            <a:noAutofit/>
          </a:bodyPr>
          <a:lstStyle/>
          <a:p>
            <a:pPr>
              <a:lnSpc>
                <a:spcPct val="140000"/>
              </a:lnSpc>
            </a:pPr>
            <a:endParaRPr lang="ru" sz="2000" b="1" dirty="0">
              <a:solidFill>
                <a:schemeClr val="bg1"/>
              </a:solidFill>
              <a:latin typeface="Times New Roman"/>
              <a:ea typeface="Meiryo"/>
              <a:cs typeface="Times New Roman"/>
            </a:endParaRPr>
          </a:p>
          <a:p>
            <a:pPr>
              <a:lnSpc>
                <a:spcPct val="140000"/>
              </a:lnSpc>
            </a:pPr>
            <a:endParaRPr lang="ru-RU" sz="800">
              <a:solidFill>
                <a:schemeClr val="bg1"/>
              </a:solidFill>
              <a:ea typeface="Meiryo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01D712E-ABB9-4258-877D-9349C8577A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4790620"/>
            <a:ext cx="1006766" cy="12161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7528E56-1447-4C98-882B-CE2627950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390232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113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EA164D6B-6878-4B9F-A2D0-985D39B1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62F176A-9349-4CD7-8042-59C0200C8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0904" y="-4078"/>
            <a:ext cx="4641096" cy="1056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текст, Шрифт, диаграмма, линия&#10;&#10;Автоматически созданное описание">
            <a:extLst>
              <a:ext uri="{FF2B5EF4-FFF2-40B4-BE49-F238E27FC236}">
                <a16:creationId xmlns:a16="http://schemas.microsoft.com/office/drawing/2014/main" id="{D0A52F40-9FB4-F6B6-B645-674065D4BA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7384"/>
          <a:stretch/>
        </p:blipFill>
        <p:spPr>
          <a:xfrm>
            <a:off x="20" y="1074544"/>
            <a:ext cx="7573364" cy="5069861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4E9A171F-91A7-42F8-B25C-E38B244E7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1031500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64738AB-B6BE-4867-889A-52CE4AC8DB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5467" y="1095508"/>
            <a:ext cx="4606533" cy="50168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AC86D1-E39B-DAC4-D36B-DF5F0F80A9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71903" y="2542650"/>
            <a:ext cx="3754671" cy="2528515"/>
          </a:xfrm>
        </p:spPr>
        <p:txBody>
          <a:bodyPr vert="horz" lIns="109728" tIns="109728" rIns="109728" bIns="91440" rtlCol="0" anchor="b">
            <a:noAutofit/>
          </a:bodyPr>
          <a:lstStyle/>
          <a:p>
            <a:pPr>
              <a:lnSpc>
                <a:spcPct val="115000"/>
              </a:lnSpc>
            </a:pPr>
            <a:r>
              <a:rPr lang="ru" sz="1800" b="1" i="1" dirty="0">
                <a:solidFill>
                  <a:schemeClr val="bg1"/>
                </a:solidFill>
                <a:latin typeface="Times New Roman"/>
                <a:cs typeface="Times New Roman"/>
              </a:rPr>
              <a:t>АМС</a:t>
            </a:r>
            <a:r>
              <a:rPr lang="ru" sz="1800" b="1" dirty="0">
                <a:solidFill>
                  <a:schemeClr val="bg1"/>
                </a:solidFill>
                <a:latin typeface="Times New Roman"/>
                <a:cs typeface="Times New Roman"/>
              </a:rPr>
              <a:t>-это колебание высокой (несущей) частоты, амплитуда которого изменяется во времени по закону модулирующего (управляющего) сигнала низкой частоты.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7851D67-7085-40E2-B146-F91433A28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144405"/>
            <a:ext cx="7534656" cy="73455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C969C2C-E7E3-4052-87D4-61E733EC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12401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C60369F-A41B-4D6E-8990-30E2715C5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1459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504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A164D6B-6878-4B9F-A2D0-985D39B1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7851D67-7085-40E2-B146-F91433A28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31500"/>
            <a:ext cx="7534656" cy="511290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2F176A-9349-4CD7-8042-59C0200C8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0904" y="-4078"/>
            <a:ext cx="4641096" cy="1056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9A171F-91A7-42F8-B25C-E38B244E7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1031500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текст, рукописный текст, Шрифт, линия&#10;&#10;Автоматически созданное описание">
            <a:extLst>
              <a:ext uri="{FF2B5EF4-FFF2-40B4-BE49-F238E27FC236}">
                <a16:creationId xmlns:a16="http://schemas.microsoft.com/office/drawing/2014/main" id="{61791E1A-8C78-44ED-A7A7-5EA839802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19" y="1302095"/>
            <a:ext cx="7370366" cy="463419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64738AB-B6BE-4867-889A-52CE4AC8DB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5467" y="1095508"/>
            <a:ext cx="4606533" cy="50168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AC1B13-F3C2-53EC-C9B0-D369411E32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93823" y="2938890"/>
            <a:ext cx="3754671" cy="2528515"/>
          </a:xfrm>
        </p:spPr>
        <p:txBody>
          <a:bodyPr vert="horz" lIns="109728" tIns="109728" rIns="109728" bIns="91440" rtlCol="0" anchor="b">
            <a:noAutofit/>
          </a:bodyPr>
          <a:lstStyle/>
          <a:p>
            <a:pPr>
              <a:lnSpc>
                <a:spcPct val="115000"/>
              </a:lnSpc>
            </a:pPr>
            <a:r>
              <a:rPr lang="ru-RU" sz="1800" b="1" dirty="0">
                <a:solidFill>
                  <a:schemeClr val="bg1"/>
                </a:solidFill>
                <a:latin typeface="Times New Roman"/>
                <a:cs typeface="Times New Roman"/>
              </a:rPr>
              <a:t>Синтез амплитудно-модулированного сигнала включает в себя процесс формирования АМ-сигнала путем изменения амплитуды несущей волны в соответствии с модулирующим сигналом. </a:t>
            </a:r>
            <a:endParaRPr lang="ru-RU" sz="1800" b="1" dirty="0">
              <a:solidFill>
                <a:schemeClr val="bg1"/>
              </a:solidFill>
            </a:endParaRPr>
          </a:p>
          <a:p>
            <a:pPr>
              <a:lnSpc>
                <a:spcPct val="115000"/>
              </a:lnSpc>
            </a:pPr>
            <a:endParaRPr lang="ru-RU" sz="1400">
              <a:solidFill>
                <a:schemeClr val="bg1"/>
              </a:solidFill>
              <a:ea typeface="Meiryo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C969C2C-E7E3-4052-87D4-61E733EC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12401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C60369F-A41B-4D6E-8990-30E2715C5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1459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157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A164D6B-6878-4B9F-A2D0-985D39B1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7851D67-7085-40E2-B146-F91433A28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31500"/>
            <a:ext cx="7534656" cy="511290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2F176A-9349-4CD7-8042-59C0200C8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0904" y="-4078"/>
            <a:ext cx="4641096" cy="1056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9A171F-91A7-42F8-B25C-E38B244E7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1031500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текст, рукописный текст, Шрифт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595B4E44-1C9C-5ACF-950C-E2A178529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" y="1095564"/>
            <a:ext cx="9049193" cy="484406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64738AB-B6BE-4867-889A-52CE4AC8DB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5467" y="1095508"/>
            <a:ext cx="4606533" cy="50168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491D72-0485-7C81-CB89-894FD35C3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93823" y="3040490"/>
            <a:ext cx="3754671" cy="2528515"/>
          </a:xfrm>
        </p:spPr>
        <p:txBody>
          <a:bodyPr vert="horz" lIns="109728" tIns="109728" rIns="109728" bIns="91440" rtlCol="0" anchor="b">
            <a:noAutofit/>
          </a:bodyPr>
          <a:lstStyle/>
          <a:p>
            <a:pPr>
              <a:lnSpc>
                <a:spcPct val="115000"/>
              </a:lnSpc>
            </a:pPr>
            <a:r>
              <a:rPr lang="ru-RU" sz="1800" dirty="0">
                <a:solidFill>
                  <a:schemeClr val="bg1"/>
                </a:solidFill>
                <a:latin typeface="Noto Sans"/>
                <a:ea typeface="Noto Sans"/>
                <a:cs typeface="Noto Sans"/>
              </a:rPr>
              <a:t>Амплитудная модуляция (АМ) может быть применена не только к простым синусоидальным сигналам, но и к более сложным сигналам, таким как шум, музыкальные волны или другие формы сигналов.</a:t>
            </a:r>
            <a:r>
              <a:rPr lang="ru" sz="1600" dirty="0">
                <a:solidFill>
                  <a:schemeClr val="bg1"/>
                </a:solidFill>
                <a:latin typeface="Noto Sans"/>
                <a:ea typeface="Noto Sans"/>
                <a:cs typeface="Noto Sans"/>
              </a:rPr>
              <a:t> </a:t>
            </a:r>
            <a:endParaRPr lang="ru-RU" sz="1600" dirty="0">
              <a:solidFill>
                <a:schemeClr val="bg1"/>
              </a:solidFill>
            </a:endParaRPr>
          </a:p>
          <a:p>
            <a:pPr>
              <a:lnSpc>
                <a:spcPct val="115000"/>
              </a:lnSpc>
            </a:pPr>
            <a:endParaRPr lang="ru-RU" sz="1400">
              <a:solidFill>
                <a:schemeClr val="bg1"/>
              </a:solidFill>
              <a:ea typeface="Meiryo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C969C2C-E7E3-4052-87D4-61E733EC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12401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C60369F-A41B-4D6E-8990-30E2715C5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1459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297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786F82F-1B47-46ED-8EAE-53EF71E59E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8302" y="0"/>
            <a:ext cx="7473698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1BAF6F-6275-4646-9C59-331B29B95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257298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2526924-84D3-45FB-A5FE-62D8FCBF53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2A6256-1DD0-4E4B-A8B3-9A711B4DBE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8768" y="2130218"/>
            <a:ext cx="11153231" cy="472778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760540-185E-4652-BFD2-9B362EF3B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6641"/>
            <a:ext cx="12192000" cy="1347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351984-8C82-1479-6F98-9F4EB7E6B3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5371" y="1044054"/>
            <a:ext cx="10013709" cy="1030360"/>
          </a:xfrm>
        </p:spPr>
        <p:txBody>
          <a:bodyPr vert="horz" lIns="109728" tIns="109728" rIns="109728" bIns="91440" rtlCol="0" anchor="ctr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800" b="1" i="1">
                <a:solidFill>
                  <a:schemeClr val="bg1"/>
                </a:solidFill>
              </a:rPr>
              <a:t>Недостатки амплитудной модуляции</a:t>
            </a:r>
            <a:endParaRPr lang="en-US" sz="2800" b="1">
              <a:solidFill>
                <a:schemeClr val="bg1"/>
              </a:solidFill>
            </a:endParaRPr>
          </a:p>
          <a:p>
            <a:pPr>
              <a:lnSpc>
                <a:spcPct val="140000"/>
              </a:lnSpc>
            </a:pPr>
            <a:endParaRPr lang="en-US" sz="2800" b="1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29789F4-85C1-41A0-83EB-992E22210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962423"/>
            <a:ext cx="1006766" cy="12161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D9D367D-6DD2-4A7C-8918-0DCAC2975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390232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0B9AB72-A7AF-1603-5EBB-F0ABAEEDEA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35371" y="2702257"/>
            <a:ext cx="9935571" cy="3426158"/>
          </a:xfrm>
        </p:spPr>
        <p:txBody>
          <a:bodyPr vert="horz" lIns="109728" tIns="109728" rIns="109728" bIns="91440" rtlCol="0" anchor="t">
            <a:normAutofit fontScale="92500"/>
          </a:bodyPr>
          <a:lstStyle/>
          <a:p>
            <a:pPr>
              <a:lnSpc>
                <a:spcPct val="130000"/>
              </a:lnSpc>
            </a:pP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Изучение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свойст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АМС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позволяют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сопоставить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его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с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телефонным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сигналом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,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несущим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такую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же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информацию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, и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сделать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следующие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выводы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-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Частотный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спектр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АМС в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два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раза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шире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спектра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телефонного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сигнала</a:t>
            </a:r>
            <a:endParaRPr lang="en-US" sz="1600" b="1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lnSpc>
                <a:spcPct val="130000"/>
              </a:lnSpc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-В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смектре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АМС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кроме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полезного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сигнала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,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содержащегося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в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боковых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полосах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,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присутствует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несущее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колебание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.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Последнее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в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процессе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модуляции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не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изменяется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и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поэтому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является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бесполезным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.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На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его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создание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и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усиление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затрачивается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значительна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часть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мощности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РПДУ.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Кроме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того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,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из-за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него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не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менее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чем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в 2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раза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расширяется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динамический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диапазон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сигнала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.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Поэтому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объем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АМС в 4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раза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превышает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объем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соответствующего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телефонного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сигнала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. </a:t>
            </a:r>
          </a:p>
          <a:p>
            <a:pPr>
              <a:lnSpc>
                <a:spcPct val="130000"/>
              </a:lnSpc>
            </a:pPr>
            <a:endParaRPr lang="en-US" sz="15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215212-70EF-6AAA-63C4-6DF9ABFDC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6338" y="3876453"/>
            <a:ext cx="2219325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184911"/>
      </p:ext>
    </p:extLst>
  </p:cSld>
  <p:clrMapOvr>
    <a:masterClrMapping/>
  </p:clrMapOvr>
</p:sld>
</file>

<file path=ppt/theme/theme1.xml><?xml version="1.0" encoding="utf-8"?>
<a:theme xmlns:a="http://schemas.openxmlformats.org/drawingml/2006/main" name="ShojiVTI">
  <a:themeElements>
    <a:clrScheme name="Shoji">
      <a:dk1>
        <a:sysClr val="windowText" lastClr="000000"/>
      </a:dk1>
      <a:lt1>
        <a:sysClr val="window" lastClr="FFFFFF"/>
      </a:lt1>
      <a:dk2>
        <a:srgbClr val="595460"/>
      </a:dk2>
      <a:lt2>
        <a:srgbClr val="EBEDEB"/>
      </a:lt2>
      <a:accent1>
        <a:srgbClr val="97A7B8"/>
      </a:accent1>
      <a:accent2>
        <a:srgbClr val="A5B592"/>
      </a:accent2>
      <a:accent3>
        <a:srgbClr val="CED228"/>
      </a:accent3>
      <a:accent4>
        <a:srgbClr val="D1C499"/>
      </a:accent4>
      <a:accent5>
        <a:srgbClr val="BDB3B6"/>
      </a:accent5>
      <a:accent6>
        <a:srgbClr val="C5A98D"/>
      </a:accent6>
      <a:hlink>
        <a:srgbClr val="CC9900"/>
      </a:hlink>
      <a:folHlink>
        <a:srgbClr val="96A9A9"/>
      </a:folHlink>
    </a:clrScheme>
    <a:fontScheme name="Custom 7">
      <a:majorFont>
        <a:latin typeface="Meiryo"/>
        <a:ea typeface=""/>
        <a:cs typeface=""/>
      </a:majorFont>
      <a:minorFont>
        <a:latin typeface="Meiryo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ojiVTI" id="{00D0DDEB-E771-48E5-9E96-0647434F08B1}" vid="{9D22D596-7FD0-4F89-958C-AD79A09491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</Words>
  <Application>Microsoft Office PowerPoint</Application>
  <PresentationFormat>Широкоэкранный</PresentationFormat>
  <Paragraphs>13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Meiryo</vt:lpstr>
      <vt:lpstr>Corbel</vt:lpstr>
      <vt:lpstr>Noto Sans</vt:lpstr>
      <vt:lpstr>Times New Roman</vt:lpstr>
      <vt:lpstr>ShojiVTI</vt:lpstr>
      <vt:lpstr>Радиосигналы </vt:lpstr>
      <vt:lpstr>Амплитудно-модулированный сигнал (АМС) является простейшим и наиболее распространенным радиотелефонным сигналом. </vt:lpstr>
      <vt:lpstr>АМС-это колебание высокой (несущей) частоты, амплитуда которого изменяется во времени по закону модулирующего (управляющего) сигнала низкой частоты.</vt:lpstr>
      <vt:lpstr>Синтез амплитудно-модулированного сигнала включает в себя процесс формирования АМ-сигнала путем изменения амплитуды несущей волны в соответствии с модулирующим сигналом.  </vt:lpstr>
      <vt:lpstr>Амплитудная модуляция (АМ) может быть применена не только к простым синусоидальным сигналам, но и к более сложным сигналам, таким как шум, музыкальные волны или другие формы сигналов.  </vt:lpstr>
      <vt:lpstr>Недостатки амплитудной модуляции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Радиосигналы </dc:title>
  <dc:creator/>
  <cp:lastModifiedBy>Ольга А. Трухан</cp:lastModifiedBy>
  <cp:revision>62</cp:revision>
  <dcterms:created xsi:type="dcterms:W3CDTF">2012-07-30T23:42:41Z</dcterms:created>
  <dcterms:modified xsi:type="dcterms:W3CDTF">2025-05-21T05:39:45Z</dcterms:modified>
</cp:coreProperties>
</file>