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3BD1B8-CA9A-C3F0-C3C1-A7131DD821E5}" v="131" dt="2025-01-14T15:16:26.7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4">
            <a:extLst>
              <a:ext uri="{FF2B5EF4-FFF2-40B4-BE49-F238E27FC236}">
                <a16:creationId xmlns:a16="http://schemas.microsoft.com/office/drawing/2014/main" id="{8F9CBE3F-79A8-4F8F-88D9-DAD03D0D28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030" y="2597018"/>
            <a:ext cx="9147940" cy="2337238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b="1" dirty="0">
                <a:solidFill>
                  <a:srgbClr val="FFFFFF"/>
                </a:solidFill>
                <a:ea typeface="+mj-lt"/>
                <a:cs typeface="+mj-lt"/>
              </a:rPr>
              <a:t>Характеристики и параметры управляющих сигналов</a:t>
            </a:r>
            <a:endParaRPr lang="ru-RU" b="1" dirty="0">
              <a:solidFill>
                <a:srgbClr val="FFFFFF"/>
              </a:solidFill>
            </a:endParaRPr>
          </a:p>
          <a:p>
            <a:endParaRPr lang="ru-RU" sz="5200" b="1" dirty="0">
              <a:solidFill>
                <a:srgbClr val="FFFFFF"/>
              </a:solidFill>
            </a:endParaRPr>
          </a:p>
        </p:txBody>
      </p:sp>
      <p:sp>
        <p:nvSpPr>
          <p:cNvPr id="30" name="Graphic 22">
            <a:extLst>
              <a:ext uri="{FF2B5EF4-FFF2-40B4-BE49-F238E27FC236}">
                <a16:creationId xmlns:a16="http://schemas.microsoft.com/office/drawing/2014/main" id="{508BEF50-7B1E-49A4-BC19-5F4F1D755E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1869" y="2383077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rgbClr val="FFFFFF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2" name="Graphic 13">
            <a:extLst>
              <a:ext uri="{FF2B5EF4-FFF2-40B4-BE49-F238E27FC236}">
                <a16:creationId xmlns:a16="http://schemas.microsoft.com/office/drawing/2014/main" id="{C5CB530E-515E-412C-9DF1-5F8FFBD6F3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24364" y="2265467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1" name="Graphic 15">
            <a:extLst>
              <a:ext uri="{FF2B5EF4-FFF2-40B4-BE49-F238E27FC236}">
                <a16:creationId xmlns:a16="http://schemas.microsoft.com/office/drawing/2014/main" id="{AEA7509D-F04F-40CB-A0B3-EEF16499C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24834" y="253720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3" name="Graphic 21">
            <a:extLst>
              <a:ext uri="{FF2B5EF4-FFF2-40B4-BE49-F238E27FC236}">
                <a16:creationId xmlns:a16="http://schemas.microsoft.com/office/drawing/2014/main" id="{C39ADB8F-D187-49D7-BDCF-C1B6DC7270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4053" y="2832967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rgbClr val="FFFFFF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5" name="Graphic 12">
            <a:extLst>
              <a:ext uri="{FF2B5EF4-FFF2-40B4-BE49-F238E27FC236}">
                <a16:creationId xmlns:a16="http://schemas.microsoft.com/office/drawing/2014/main" id="{712D4376-A578-4FF1-94FC-245E7A6A4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72266" y="2803988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7" name="Graphic 23">
            <a:extLst>
              <a:ext uri="{FF2B5EF4-FFF2-40B4-BE49-F238E27FC236}">
                <a16:creationId xmlns:a16="http://schemas.microsoft.com/office/drawing/2014/main" id="{3FBAD350-5664-4811-A208-657FB882D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13405" y="3242499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rgbClr val="FFFFFF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831729"/>
            <a:ext cx="12188952" cy="0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 descr="Picture background">
            <a:extLst>
              <a:ext uri="{FF2B5EF4-FFF2-40B4-BE49-F238E27FC236}">
                <a16:creationId xmlns:a16="http://schemas.microsoft.com/office/drawing/2014/main" id="{5AAE03DF-DC3E-66D6-604A-08EF3F5A56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43" y="1588378"/>
            <a:ext cx="5221625" cy="3681245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C5528F89-6E21-82A7-C0F6-7D84C1A6A3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9801" y="249488"/>
            <a:ext cx="5583241" cy="63829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Нижней границей динамического диапазона является уровень шумов.</a:t>
            </a:r>
          </a:p>
          <a:p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Динамический диапазон сигнала на выходе канала связи соответствует динамическому диапазону сигнала на входе, если между уровнями входного и выходного сигналов существует прямая пропорциональность при любом значении амплитуды.</a:t>
            </a:r>
          </a:p>
          <a:p>
            <a:endParaRPr lang="ru-RU" sz="2000">
              <a:solidFill>
                <a:schemeClr val="tx1">
                  <a:alpha val="80000"/>
                </a:schemeClr>
              </a:solidFill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700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3C89F8-0D2F-47FF-B903-151248265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6489A3-7192-B2BF-F283-208440CAC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1319" y="649196"/>
            <a:ext cx="9982579" cy="5632375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r"/>
            <a:r>
              <a:rPr lang="en-US" sz="5600" b="1" err="1">
                <a:solidFill>
                  <a:srgbClr val="FFFFFF"/>
                </a:solidFill>
              </a:rPr>
              <a:t>Сложный</a:t>
            </a:r>
            <a:r>
              <a:rPr lang="en-US" sz="5600" b="1" dirty="0">
                <a:solidFill>
                  <a:srgbClr val="FFFFFF"/>
                </a:solidFill>
              </a:rPr>
              <a:t> </a:t>
            </a:r>
            <a:r>
              <a:rPr lang="en-US" sz="5600" b="1" err="1">
                <a:solidFill>
                  <a:srgbClr val="FFFFFF"/>
                </a:solidFill>
              </a:rPr>
              <a:t>периодический</a:t>
            </a:r>
            <a:r>
              <a:rPr lang="en-US" sz="5600" b="1" dirty="0">
                <a:solidFill>
                  <a:srgbClr val="FFFFFF"/>
                </a:solidFill>
              </a:rPr>
              <a:t> </a:t>
            </a:r>
            <a:r>
              <a:rPr lang="en-US" sz="5600" b="1" err="1">
                <a:solidFill>
                  <a:srgbClr val="FFFFFF"/>
                </a:solidFill>
              </a:rPr>
              <a:t>сигнал</a:t>
            </a:r>
            <a:r>
              <a:rPr lang="en-US" sz="5600" b="1" dirty="0">
                <a:solidFill>
                  <a:srgbClr val="FFFFFF"/>
                </a:solidFill>
              </a:rPr>
              <a:t>: </a:t>
            </a:r>
            <a:r>
              <a:rPr lang="en-US" sz="5600" b="1" err="1">
                <a:solidFill>
                  <a:srgbClr val="FFFFFF"/>
                </a:solidFill>
              </a:rPr>
              <a:t>определение</a:t>
            </a:r>
            <a:r>
              <a:rPr lang="en-US" sz="5600" b="1" dirty="0">
                <a:solidFill>
                  <a:srgbClr val="FFFFFF"/>
                </a:solidFill>
              </a:rPr>
              <a:t>, </a:t>
            </a:r>
            <a:r>
              <a:rPr lang="en-US" sz="5600" b="1" err="1">
                <a:solidFill>
                  <a:srgbClr val="FFFFFF"/>
                </a:solidFill>
              </a:rPr>
              <a:t>понятие</a:t>
            </a:r>
            <a:r>
              <a:rPr lang="en-US" sz="5600" b="1" dirty="0">
                <a:solidFill>
                  <a:srgbClr val="FFFFFF"/>
                </a:solidFill>
              </a:rPr>
              <a:t> о </a:t>
            </a:r>
            <a:r>
              <a:rPr lang="en-US" sz="5600" b="1" err="1">
                <a:solidFill>
                  <a:srgbClr val="FFFFFF"/>
                </a:solidFill>
              </a:rPr>
              <a:t>гармониках</a:t>
            </a:r>
            <a:r>
              <a:rPr lang="en-US" sz="5600" b="1" dirty="0">
                <a:solidFill>
                  <a:srgbClr val="FFFFFF"/>
                </a:solidFill>
              </a:rPr>
              <a:t>, </a:t>
            </a:r>
            <a:r>
              <a:rPr lang="en-US" sz="5600" b="1" err="1">
                <a:solidFill>
                  <a:srgbClr val="FFFFFF"/>
                </a:solidFill>
              </a:rPr>
              <a:t>синтез</a:t>
            </a:r>
            <a:r>
              <a:rPr lang="en-US" sz="5600" b="1" dirty="0">
                <a:solidFill>
                  <a:srgbClr val="FFFFFF"/>
                </a:solidFill>
              </a:rPr>
              <a:t> </a:t>
            </a:r>
            <a:r>
              <a:rPr lang="en-US" sz="5600" b="1" err="1">
                <a:solidFill>
                  <a:srgbClr val="FFFFFF"/>
                </a:solidFill>
              </a:rPr>
              <a:t>периодического</a:t>
            </a:r>
            <a:r>
              <a:rPr lang="en-US" sz="5600" b="1" dirty="0">
                <a:solidFill>
                  <a:srgbClr val="FFFFFF"/>
                </a:solidFill>
              </a:rPr>
              <a:t> </a:t>
            </a:r>
            <a:r>
              <a:rPr lang="en-US" sz="5600" b="1" err="1">
                <a:solidFill>
                  <a:srgbClr val="FFFFFF"/>
                </a:solidFill>
              </a:rPr>
              <a:t>сложного</a:t>
            </a:r>
            <a:r>
              <a:rPr lang="en-US" sz="5600" b="1" dirty="0">
                <a:solidFill>
                  <a:srgbClr val="FFFFFF"/>
                </a:solidFill>
              </a:rPr>
              <a:t> </a:t>
            </a:r>
            <a:r>
              <a:rPr lang="en-US" sz="5600" b="1" err="1">
                <a:solidFill>
                  <a:srgbClr val="FFFFFF"/>
                </a:solidFill>
              </a:rPr>
              <a:t>сигнала</a:t>
            </a:r>
            <a:r>
              <a:rPr lang="en-US" sz="5600" b="1" dirty="0">
                <a:solidFill>
                  <a:srgbClr val="FFFFFF"/>
                </a:solidFill>
              </a:rPr>
              <a:t>, </a:t>
            </a:r>
            <a:r>
              <a:rPr lang="en-US" sz="5600" b="1" err="1">
                <a:solidFill>
                  <a:srgbClr val="FFFFFF"/>
                </a:solidFill>
              </a:rPr>
              <a:t>графики</a:t>
            </a:r>
            <a:r>
              <a:rPr lang="en-US" sz="5600" b="1" dirty="0">
                <a:solidFill>
                  <a:srgbClr val="FFFFFF"/>
                </a:solidFill>
              </a:rPr>
              <a:t>, </a:t>
            </a:r>
            <a:r>
              <a:rPr lang="en-US" sz="5600" b="1" err="1">
                <a:solidFill>
                  <a:srgbClr val="FFFFFF"/>
                </a:solidFill>
              </a:rPr>
              <a:t>ширина</a:t>
            </a:r>
            <a:r>
              <a:rPr lang="en-US" sz="5600" b="1" dirty="0">
                <a:solidFill>
                  <a:srgbClr val="FFFFFF"/>
                </a:solidFill>
              </a:rPr>
              <a:t> </a:t>
            </a:r>
            <a:r>
              <a:rPr lang="en-US" sz="5600" b="1" err="1">
                <a:solidFill>
                  <a:srgbClr val="FFFFFF"/>
                </a:solidFill>
              </a:rPr>
              <a:t>спектра</a:t>
            </a:r>
            <a:r>
              <a:rPr lang="en-US" sz="5600" b="1" dirty="0">
                <a:solidFill>
                  <a:srgbClr val="FFFFFF"/>
                </a:solidFill>
              </a:rPr>
              <a:t>, </a:t>
            </a:r>
            <a:r>
              <a:rPr lang="en-US" sz="5600" b="1" err="1">
                <a:solidFill>
                  <a:srgbClr val="FFFFFF"/>
                </a:solidFill>
              </a:rPr>
              <a:t>уравнение</a:t>
            </a:r>
            <a:r>
              <a:rPr lang="en-US" sz="5600" b="1" dirty="0">
                <a:solidFill>
                  <a:srgbClr val="FFFFFF"/>
                </a:solidFill>
              </a:rPr>
              <a:t>.</a:t>
            </a:r>
            <a:endParaRPr lang="en-US" sz="5600">
              <a:solidFill>
                <a:srgbClr val="FFFFFF"/>
              </a:solidFill>
            </a:endParaRPr>
          </a:p>
        </p:txBody>
      </p:sp>
      <p:sp>
        <p:nvSpPr>
          <p:cNvPr id="9" name="Graphic 13">
            <a:extLst>
              <a:ext uri="{FF2B5EF4-FFF2-40B4-BE49-F238E27FC236}">
                <a16:creationId xmlns:a16="http://schemas.microsoft.com/office/drawing/2014/main" id="{C5CB530E-515E-412C-9DF1-5F8FFBD6F3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4359" y="583345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Graphic 12">
            <a:extLst>
              <a:ext uri="{FF2B5EF4-FFF2-40B4-BE49-F238E27FC236}">
                <a16:creationId xmlns:a16="http://schemas.microsoft.com/office/drawing/2014/main" id="{712D4376-A578-4FF1-94FC-245E7A6A4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33139" y="812640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Graphic 15">
            <a:extLst>
              <a:ext uri="{FF2B5EF4-FFF2-40B4-BE49-F238E27FC236}">
                <a16:creationId xmlns:a16="http://schemas.microsoft.com/office/drawing/2014/main" id="{AEA7509D-F04F-40CB-A0B3-EEF16499C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58819" y="1037066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22">
            <a:extLst>
              <a:ext uri="{FF2B5EF4-FFF2-40B4-BE49-F238E27FC236}">
                <a16:creationId xmlns:a16="http://schemas.microsoft.com/office/drawing/2014/main" id="{508BEF50-7B1E-49A4-BC19-5F4F1D755E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36425" y="5636680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rgbClr val="FFFFFF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Graphic 23">
            <a:extLst>
              <a:ext uri="{FF2B5EF4-FFF2-40B4-BE49-F238E27FC236}">
                <a16:creationId xmlns:a16="http://schemas.microsoft.com/office/drawing/2014/main" id="{3FBAD350-5664-4811-A208-657FB882D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45175" y="6096759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rgbClr val="FFFFFF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1" name="Graphic 21">
            <a:extLst>
              <a:ext uri="{FF2B5EF4-FFF2-40B4-BE49-F238E27FC236}">
                <a16:creationId xmlns:a16="http://schemas.microsoft.com/office/drawing/2014/main" id="{C39ADB8F-D187-49D7-BDCF-C1B6DC7270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554288" y="6238029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rgbClr val="FFFFFF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326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BF6195-F478-D9B1-0D76-01841515E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069" y="381935"/>
            <a:ext cx="4008583" cy="5974414"/>
          </a:xfrm>
        </p:spPr>
        <p:txBody>
          <a:bodyPr anchor="ctr">
            <a:normAutofit/>
          </a:bodyPr>
          <a:lstStyle/>
          <a:p>
            <a:r>
              <a:rPr lang="ru-RU">
                <a:solidFill>
                  <a:srgbClr val="FFFFFF"/>
                </a:solidFill>
                <a:latin typeface="Times New Roman"/>
                <a:cs typeface="Times New Roman"/>
              </a:rPr>
              <a:t>Сложный периодический сигнал</a:t>
            </a:r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3892" y="554152"/>
            <a:ext cx="574177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D3A5EA-018A-A0EE-7CF1-1465A72111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5604" y="556029"/>
            <a:ext cx="5401902" cy="580032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sz="360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— это сигнал, который состоит из нескольких синусоидальных составляющих (гармоник) с различными частотами, амплитудами и фазами, но имеет периодическое поведение. Такой сигнал может быть представлен в виде суммы простых гармонических сигналов.</a:t>
            </a:r>
            <a:endParaRPr lang="ru-RU" sz="3600">
              <a:solidFill>
                <a:schemeClr val="tx1">
                  <a:alpha val="80000"/>
                </a:schemeClr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0237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7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9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EF7CAC-2FD6-954B-3FBB-B453E43F9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069" y="381935"/>
            <a:ext cx="4008583" cy="5974414"/>
          </a:xfrm>
        </p:spPr>
        <p:txBody>
          <a:bodyPr anchor="ctr">
            <a:normAutofit/>
          </a:bodyPr>
          <a:lstStyle/>
          <a:p>
            <a:r>
              <a:rPr lang="ru-RU" sz="5600">
                <a:solidFill>
                  <a:srgbClr val="FFFFFF"/>
                </a:solidFill>
                <a:latin typeface="Times New Roman"/>
                <a:cs typeface="Times New Roman"/>
              </a:rPr>
              <a:t>Понятие о гармониках</a:t>
            </a:r>
          </a:p>
        </p:txBody>
      </p:sp>
      <p:grpSp>
        <p:nvGrpSpPr>
          <p:cNvPr id="22" name="Group 1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3892" y="554152"/>
            <a:ext cx="574177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F4AF59-E802-CBCF-64B7-AB1A0F77F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7233" y="518400"/>
            <a:ext cx="4771607" cy="58379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 sz="400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Гармоники — это синусоидальные сигналы, которые являются основными компонентами сложного периодического сигнала.</a:t>
            </a:r>
            <a:endParaRPr lang="ru-RU" sz="4000">
              <a:solidFill>
                <a:schemeClr val="tx1">
                  <a:alpha val="80000"/>
                </a:schemeClr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330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7D58C3-479B-1164-7D13-9DAA4280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069" y="381935"/>
            <a:ext cx="4008583" cy="5974414"/>
          </a:xfrm>
        </p:spPr>
        <p:txBody>
          <a:bodyPr anchor="ctr">
            <a:normAutofit/>
          </a:bodyPr>
          <a:lstStyle/>
          <a:p>
            <a:r>
              <a:rPr lang="ru-RU" sz="4800" dirty="0">
                <a:solidFill>
                  <a:srgbClr val="FFFFFF"/>
                </a:solidFill>
                <a:latin typeface="Times New Roman"/>
                <a:cs typeface="Times New Roman"/>
              </a:rPr>
              <a:t>Основные характеристики гармоник: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3892" y="554152"/>
            <a:ext cx="574177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CD8978-4B81-5556-F4AF-9774B76DA6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7233" y="518400"/>
            <a:ext cx="4771607" cy="58379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• Основная гармоника (первая гармоника) — это компонент с наименьшей частотой, равной основной частоте сигнала.</a:t>
            </a:r>
            <a:endParaRPr lang="ru-RU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• Высшие гармоники — это компоненты, которые имеют частоты, кратные основной частоте. Например, если основная частота составляет  f₀ , то высшие гармоники будут иметь частоты  2f₀, 3f₀, … .</a:t>
            </a:r>
          </a:p>
          <a:p>
            <a:pPr marL="0" indent="0">
              <a:buNone/>
            </a:pPr>
            <a:endParaRPr lang="ru-RU" sz="2000">
              <a:solidFill>
                <a:schemeClr val="tx1">
                  <a:alpha val="80000"/>
                </a:schemeClr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5223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949C5A-7423-6FEA-8230-EB5B81DC8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847" y="381935"/>
            <a:ext cx="4544805" cy="5974414"/>
          </a:xfrm>
        </p:spPr>
        <p:txBody>
          <a:bodyPr anchor="ctr">
            <a:normAutofit/>
          </a:bodyPr>
          <a:lstStyle/>
          <a:p>
            <a:r>
              <a:rPr lang="ru-RU" sz="4800" dirty="0">
                <a:solidFill>
                  <a:srgbClr val="FFFFFF"/>
                </a:solidFill>
                <a:latin typeface="Times New Roman"/>
                <a:cs typeface="Times New Roman"/>
              </a:rPr>
              <a:t>Синтез периодического сложного сигнала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3892" y="554152"/>
            <a:ext cx="574177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C16B70-EDF1-97B4-01F6-0938FE158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271" y="556029"/>
            <a:ext cx="5439531" cy="580032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sz="27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Сложный периодический сигнал можно представить в виде суммы гармоник:</a:t>
            </a:r>
            <a:endParaRPr lang="ru-RU" sz="2700">
              <a:solidFill>
                <a:schemeClr val="tx1">
                  <a:alpha val="80000"/>
                </a:schemeClr>
              </a:solidFill>
              <a:latin typeface="Aptos"/>
              <a:cs typeface="Times New Roman"/>
            </a:endParaRPr>
          </a:p>
          <a:p>
            <a:pPr marL="0" indent="0">
              <a:buNone/>
            </a:pPr>
            <a:r>
              <a:rPr lang="ru-RU" sz="27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x(t) = A₀ + ∑ₙ₌₁ᴺ Aₙ </a:t>
            </a:r>
            <a:r>
              <a:rPr lang="ru-RU" sz="2700" err="1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cos</a:t>
            </a:r>
            <a:r>
              <a:rPr lang="ru-RU" sz="27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(2π n f₀ t + φₙ)</a:t>
            </a:r>
            <a:endParaRPr lang="ru-RU" sz="2700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r>
              <a:rPr lang="ru-RU" sz="27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где:</a:t>
            </a:r>
            <a:endParaRPr lang="ru-RU" sz="2700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r>
              <a:rPr lang="ru-RU" sz="27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•  x(t)  — сложный периодический сигнал,</a:t>
            </a:r>
            <a:endParaRPr lang="ru-RU" sz="2700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r>
              <a:rPr lang="ru-RU" sz="27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•  A₀  — постоянная составляющая (DC-компонента),</a:t>
            </a:r>
            <a:endParaRPr lang="ru-RU" sz="2700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r>
              <a:rPr lang="ru-RU" sz="27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•  Aₙ  — амплитуда  n -й гармоники,</a:t>
            </a:r>
            <a:endParaRPr lang="ru-RU" sz="2700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r>
              <a:rPr lang="ru-RU" sz="27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•  f₀  — основная частота,</a:t>
            </a:r>
            <a:endParaRPr lang="ru-RU" sz="2700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r>
              <a:rPr lang="ru-RU" sz="27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•  φₙ  — фаза  n -й гармоники,</a:t>
            </a:r>
            <a:endParaRPr lang="ru-RU" sz="2700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r>
              <a:rPr lang="ru-RU" sz="27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•  N  — количество гармоник.</a:t>
            </a:r>
            <a:endParaRPr lang="ru-RU" sz="2700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endParaRPr lang="ru-RU" sz="2000">
              <a:solidFill>
                <a:schemeClr val="tx1">
                  <a:alpha val="80000"/>
                </a:schemeClr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4233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E591D5-D55A-EE7F-FF44-EF5414E25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069" y="381935"/>
            <a:ext cx="4008583" cy="5974414"/>
          </a:xfrm>
        </p:spPr>
        <p:txBody>
          <a:bodyPr anchor="ctr">
            <a:normAutofit/>
          </a:bodyPr>
          <a:lstStyle/>
          <a:p>
            <a:r>
              <a:rPr lang="ru-RU" sz="8000">
                <a:solidFill>
                  <a:srgbClr val="FFFFFF"/>
                </a:solidFill>
                <a:latin typeface="Times New Roman"/>
                <a:cs typeface="Times New Roman"/>
              </a:rPr>
              <a:t>Графики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3892" y="554152"/>
            <a:ext cx="574177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6D970C-A377-35D5-E5C6-4FC720EC7B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8191" y="555211"/>
            <a:ext cx="5853864" cy="6091949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График сложного периодического сигнала часто представляет собой волнообразную форму, которая может выглядеть как квадратная волна, треугольная волна или другая форма, в зависимости от комбинации гармоник. Например, сумма первых нескольких гармоник может создать форму волны, которая будет выглядеть более "плавной" или "острой", в зависимости от их амплитуд и фаз.</a:t>
            </a:r>
          </a:p>
          <a:p>
            <a:pPr marL="0" indent="0">
              <a:buNone/>
            </a:pPr>
            <a:endParaRPr lang="ru-RU" sz="2000">
              <a:solidFill>
                <a:schemeClr val="tx1">
                  <a:alpha val="80000"/>
                </a:schemeClr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8426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220D89-9241-AA67-3673-CDB8830F3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069" y="381935"/>
            <a:ext cx="4008583" cy="5974414"/>
          </a:xfrm>
        </p:spPr>
        <p:txBody>
          <a:bodyPr anchor="ctr">
            <a:normAutofit/>
          </a:bodyPr>
          <a:lstStyle/>
          <a:p>
            <a:r>
              <a:rPr lang="ru-RU" sz="8000">
                <a:solidFill>
                  <a:srgbClr val="FFFFFF"/>
                </a:solidFill>
                <a:latin typeface="Times New Roman"/>
                <a:cs typeface="Times New Roman"/>
              </a:rPr>
              <a:t>Ширина спектра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3892" y="554152"/>
            <a:ext cx="574177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737E81-15C0-7B5A-1239-D6A2DD551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9826" y="556029"/>
            <a:ext cx="5778199" cy="580032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0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Ширина спектра сложного периодического сигнала определяется диапазоном частот, которые присутствуют в его спектре. Для периодического сигнала спектр будет содержать дискретные линии на частотах  f₀, 2f₀, 3f₀, … , а ширина спектра будет равна нулю в идеальном случае (если рассматривать только идеальные гармоники). Однако на практике всегда присутствуют дополнительные частоты из-за нелинейностей и шумов.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09385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CD22AB-BB61-6E49-C745-D212F6A12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069" y="381935"/>
            <a:ext cx="4008583" cy="5974414"/>
          </a:xfrm>
        </p:spPr>
        <p:txBody>
          <a:bodyPr anchor="ctr">
            <a:normAutofit/>
          </a:bodyPr>
          <a:lstStyle/>
          <a:p>
            <a:r>
              <a:rPr lang="ru-RU" sz="6200">
                <a:solidFill>
                  <a:srgbClr val="FFFFFF"/>
                </a:solidFill>
                <a:latin typeface="Times New Roman"/>
                <a:cs typeface="Times New Roman"/>
              </a:rPr>
              <a:t>Уравнение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3892" y="554152"/>
            <a:ext cx="574177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2892FD-549F-A920-ACF9-1A689C914A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7233" y="518400"/>
            <a:ext cx="4771607" cy="58379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Для представления сложного периодического сигнала можно использовать уравнение Фурье:</a:t>
            </a:r>
            <a:endParaRPr lang="ru-RU" dirty="0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x(t) = ∑_(n=-∞)^∞ Cₙ e^(j 2 π n f₀ t)</a:t>
            </a:r>
          </a:p>
          <a:p>
            <a:pPr marL="0" indent="0">
              <a:buNone/>
            </a:pPr>
            <a:r>
              <a:rPr lang="ru-RU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где  Cₙ  — коэффициенты Фурье, определяющие амплитуду и фазу каждой гармоники.</a:t>
            </a:r>
            <a:endParaRPr lang="ru-RU" dirty="0">
              <a:solidFill>
                <a:schemeClr val="tx1">
                  <a:alpha val="80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dirty="0">
              <a:solidFill>
                <a:schemeClr val="tx1">
                  <a:alpha val="80000"/>
                </a:schemeClr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8352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9CBE3F-79A8-4F8F-88D9-DAD03D0D28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FF47F7-AC88-CE67-BE53-EAB91E3DB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030" y="1209220"/>
            <a:ext cx="9147940" cy="233723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7200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Спасибо</a:t>
            </a:r>
            <a:r>
              <a:rPr lang="en-US" sz="7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7200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за</a:t>
            </a:r>
            <a:r>
              <a:rPr lang="en-US" sz="7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7200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внимание</a:t>
            </a:r>
            <a:r>
              <a:rPr lang="en-US" sz="7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!</a:t>
            </a:r>
          </a:p>
        </p:txBody>
      </p:sp>
      <p:sp>
        <p:nvSpPr>
          <p:cNvPr id="9" name="Graphic 22">
            <a:extLst>
              <a:ext uri="{FF2B5EF4-FFF2-40B4-BE49-F238E27FC236}">
                <a16:creationId xmlns:a16="http://schemas.microsoft.com/office/drawing/2014/main" id="{508BEF50-7B1E-49A4-BC19-5F4F1D755E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1869" y="2383077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rgbClr val="FFFFFF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Graphic 13">
            <a:extLst>
              <a:ext uri="{FF2B5EF4-FFF2-40B4-BE49-F238E27FC236}">
                <a16:creationId xmlns:a16="http://schemas.microsoft.com/office/drawing/2014/main" id="{C5CB530E-515E-412C-9DF1-5F8FFBD6F3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24364" y="2265467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Graphic 15">
            <a:extLst>
              <a:ext uri="{FF2B5EF4-FFF2-40B4-BE49-F238E27FC236}">
                <a16:creationId xmlns:a16="http://schemas.microsoft.com/office/drawing/2014/main" id="{AEA7509D-F04F-40CB-A0B3-EEF16499C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24834" y="253720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Graphic 21">
            <a:extLst>
              <a:ext uri="{FF2B5EF4-FFF2-40B4-BE49-F238E27FC236}">
                <a16:creationId xmlns:a16="http://schemas.microsoft.com/office/drawing/2014/main" id="{C39ADB8F-D187-49D7-BDCF-C1B6DC7270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4053" y="2832967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rgbClr val="FFFFFF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Graphic 12">
            <a:extLst>
              <a:ext uri="{FF2B5EF4-FFF2-40B4-BE49-F238E27FC236}">
                <a16:creationId xmlns:a16="http://schemas.microsoft.com/office/drawing/2014/main" id="{712D4376-A578-4FF1-94FC-245E7A6A4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72266" y="2803988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Graphic 23">
            <a:extLst>
              <a:ext uri="{FF2B5EF4-FFF2-40B4-BE49-F238E27FC236}">
                <a16:creationId xmlns:a16="http://schemas.microsoft.com/office/drawing/2014/main" id="{3FBAD350-5664-4811-A208-657FB882D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13405" y="3242499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rgbClr val="FFFFFF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831729"/>
            <a:ext cx="12188952" cy="0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268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3C89F8-0D2F-47FF-B903-151248265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63662E-5317-41BC-3E5A-F72C35165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30" y="583345"/>
            <a:ext cx="7160357" cy="416482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56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Гармонический сигнал: определение, уравнение, параметры и характеристики.</a:t>
            </a:r>
            <a:endParaRPr lang="en-US" sz="56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 algn="r"/>
            <a:endParaRPr lang="en-US" sz="56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Graphic 13">
            <a:extLst>
              <a:ext uri="{FF2B5EF4-FFF2-40B4-BE49-F238E27FC236}">
                <a16:creationId xmlns:a16="http://schemas.microsoft.com/office/drawing/2014/main" id="{C5CB530E-515E-412C-9DF1-5F8FFBD6F3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4359" y="583345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Graphic 12">
            <a:extLst>
              <a:ext uri="{FF2B5EF4-FFF2-40B4-BE49-F238E27FC236}">
                <a16:creationId xmlns:a16="http://schemas.microsoft.com/office/drawing/2014/main" id="{712D4376-A578-4FF1-94FC-245E7A6A4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33139" y="812640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Graphic 15">
            <a:extLst>
              <a:ext uri="{FF2B5EF4-FFF2-40B4-BE49-F238E27FC236}">
                <a16:creationId xmlns:a16="http://schemas.microsoft.com/office/drawing/2014/main" id="{AEA7509D-F04F-40CB-A0B3-EEF16499C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58819" y="1037066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22">
            <a:extLst>
              <a:ext uri="{FF2B5EF4-FFF2-40B4-BE49-F238E27FC236}">
                <a16:creationId xmlns:a16="http://schemas.microsoft.com/office/drawing/2014/main" id="{508BEF50-7B1E-49A4-BC19-5F4F1D755E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36425" y="5636680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rgbClr val="FFFFFF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Graphic 23">
            <a:extLst>
              <a:ext uri="{FF2B5EF4-FFF2-40B4-BE49-F238E27FC236}">
                <a16:creationId xmlns:a16="http://schemas.microsoft.com/office/drawing/2014/main" id="{3FBAD350-5664-4811-A208-657FB882D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45175" y="6096759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rgbClr val="FFFFFF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1" name="Graphic 21">
            <a:extLst>
              <a:ext uri="{FF2B5EF4-FFF2-40B4-BE49-F238E27FC236}">
                <a16:creationId xmlns:a16="http://schemas.microsoft.com/office/drawing/2014/main" id="{C39ADB8F-D187-49D7-BDCF-C1B6DC7270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554288" y="6238029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rgbClr val="FFFFFF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208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3892" y="554152"/>
            <a:ext cx="574177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E05064-80FE-074C-6195-17B7835084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311" y="389751"/>
            <a:ext cx="5305996" cy="643171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Электрическими называются сигналы, передаваемые по линиям электросвязи. Телеграфные электрические сигналы — это, в простейшем случае, импульсы постоянного тока.</a:t>
            </a:r>
          </a:p>
          <a:p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Телефонные электрические сигналы — это электрические колебания звуковых частот (переменный ток или напряжение).</a:t>
            </a:r>
          </a:p>
          <a:p>
            <a:pPr marL="0" indent="0">
              <a:buNone/>
            </a:pPr>
            <a:endParaRPr lang="ru-RU" sz="2000">
              <a:solidFill>
                <a:schemeClr val="tx1">
                  <a:alpha val="80000"/>
                </a:schemeClr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 descr="Picture background">
            <a:extLst>
              <a:ext uri="{FF2B5EF4-FFF2-40B4-BE49-F238E27FC236}">
                <a16:creationId xmlns:a16="http://schemas.microsoft.com/office/drawing/2014/main" id="{D8CF32F4-8D88-C515-3CD9-6D3157615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61" y="2114470"/>
            <a:ext cx="5306289" cy="265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75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9528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590C4F-AF9F-0834-8532-3BFF5E314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072" y="1289765"/>
            <a:ext cx="3651101" cy="4270963"/>
          </a:xfrm>
        </p:spPr>
        <p:txBody>
          <a:bodyPr anchor="ctr">
            <a:normAutofit/>
          </a:bodyPr>
          <a:lstStyle/>
          <a:p>
            <a:pPr algn="ctr"/>
            <a:r>
              <a:rPr lang="ru-RU" sz="4300">
                <a:solidFill>
                  <a:srgbClr val="FFFFFF"/>
                </a:solidFill>
              </a:rPr>
              <a:t>Определение:</a:t>
            </a:r>
          </a:p>
        </p:txBody>
      </p:sp>
      <p:sp>
        <p:nvSpPr>
          <p:cNvPr id="12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3493" y="374394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0109" y="1084507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A8DD76-125D-2785-D071-F453C501B0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4532" y="686634"/>
            <a:ext cx="4771607" cy="58379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 sz="360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Простейший телефонный сигнал — гармонический сигнал — это колебания с постоянными частотой и амплитудой. Его уравнение:</a:t>
            </a:r>
            <a:endParaRPr lang="ru-RU" sz="3600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r>
              <a:rPr lang="ru-RU" sz="3600" dirty="0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υ=</a:t>
            </a:r>
            <a:r>
              <a:rPr lang="ru-RU" sz="3600" err="1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UmcosΩt</a:t>
            </a:r>
            <a:r>
              <a:rPr lang="ru-RU" sz="3600" dirty="0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𝜐</a:t>
            </a:r>
          </a:p>
          <a:p>
            <a:endParaRPr lang="ru-RU" sz="2000">
              <a:solidFill>
                <a:schemeClr val="tx1">
                  <a:alpha val="8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6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36547" y="5751820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6849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5811F4-0D1E-20DF-9DFF-DE87C6F57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524" y="381935"/>
            <a:ext cx="5156530" cy="5974414"/>
          </a:xfrm>
        </p:spPr>
        <p:txBody>
          <a:bodyPr anchor="ctr">
            <a:normAutofit/>
          </a:bodyPr>
          <a:lstStyle/>
          <a:p>
            <a:r>
              <a:rPr lang="ru-RU" sz="6600" dirty="0">
                <a:solidFill>
                  <a:srgbClr val="FFFFFF"/>
                </a:solidFill>
                <a:latin typeface="Times New Roman"/>
                <a:cs typeface="Times New Roman"/>
              </a:rPr>
              <a:t>Параметрами такого сигнала являются:</a:t>
            </a:r>
            <a:endParaRPr lang="ru-RU" sz="6600" dirty="0">
              <a:solidFill>
                <a:srgbClr val="FFFFFF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3892" y="554152"/>
            <a:ext cx="574177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1CDCDD-4C5B-FEBA-DC1F-13B77F35B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9060" y="242314"/>
            <a:ext cx="5401084" cy="640116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36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Амплитуда </a:t>
            </a:r>
            <a:r>
              <a:rPr lang="ru-RU" sz="3600" err="1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Um</a:t>
            </a:r>
            <a:r>
              <a:rPr lang="ru-RU" sz="36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, пропорциональная громкости сигнала;</a:t>
            </a:r>
            <a:endParaRPr lang="ru-RU" sz="3600">
              <a:solidFill>
                <a:schemeClr val="tx1">
                  <a:alpha val="80000"/>
                </a:schemeClr>
              </a:solidFill>
              <a:latin typeface="Aptos" panose="020B0004020202020204"/>
              <a:cs typeface="Times New Roman"/>
            </a:endParaRPr>
          </a:p>
          <a:p>
            <a:r>
              <a:rPr lang="ru-RU" sz="36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Частота Ω=2πF , определяемая тоном сигнала;</a:t>
            </a:r>
            <a:endParaRPr lang="ru-RU" sz="3600">
              <a:solidFill>
                <a:schemeClr val="tx1">
                  <a:alpha val="80000"/>
                </a:schemeClr>
              </a:solidFill>
              <a:latin typeface="Aptos" panose="020B0004020202020204"/>
              <a:cs typeface="Times New Roman"/>
            </a:endParaRPr>
          </a:p>
          <a:p>
            <a:r>
              <a:rPr lang="ru-RU" sz="36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Длительность сигнала 𝜏с</a:t>
            </a:r>
            <a:endParaRPr lang="ru-RU" sz="3600">
              <a:solidFill>
                <a:schemeClr val="tx1">
                  <a:alpha val="80000"/>
                </a:schemeClr>
              </a:solidFill>
              <a:latin typeface="Aptos" panose="020B0004020202020204"/>
              <a:cs typeface="Times New Roman"/>
            </a:endParaRPr>
          </a:p>
          <a:p>
            <a:r>
              <a:rPr lang="ru-RU" sz="36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Начальная фаза </a:t>
            </a:r>
            <a:r>
              <a:rPr lang="ru-RU" sz="3600" i="1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У</a:t>
            </a:r>
            <a:r>
              <a:rPr lang="ru-RU" sz="36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0=Ωt0</a:t>
            </a:r>
          </a:p>
          <a:p>
            <a:pPr marL="0" indent="0">
              <a:buNone/>
            </a:pPr>
            <a:endParaRPr lang="ru-RU" sz="2000">
              <a:solidFill>
                <a:schemeClr val="tx1">
                  <a:alpha val="80000"/>
                </a:schemeClr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8071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7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9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9528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3493" y="374394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0109" y="1084507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B62E08-5601-3B71-3D39-DF57D1A37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8451" y="441095"/>
            <a:ext cx="5257519" cy="60477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Динамический диапазон D характеризует изменение уровня (пропорциональное громкости, яркости и т.п.) сигнала в процессе передачи. Ширину динамического диапазона оценивают как изменением амплитуды напряжения или тока, так и изменением мощности сигнала.</a:t>
            </a:r>
          </a:p>
          <a:p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В атом случае: </a:t>
            </a:r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D=</a:t>
            </a:r>
            <a:r>
              <a:rPr lang="ru-RU" sz="3200" err="1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Pmax</a:t>
            </a:r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/</a:t>
            </a:r>
            <a:r>
              <a:rPr lang="ru-RU" sz="3200" err="1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Pmin</a:t>
            </a:r>
            <a:endParaRPr lang="ru-RU" sz="3200">
              <a:solidFill>
                <a:schemeClr val="tx1">
                  <a:alpha val="80000"/>
                </a:schemeClr>
              </a:solidFill>
              <a:latin typeface="Segoe UI"/>
              <a:cs typeface="Segoe UI"/>
            </a:endParaRPr>
          </a:p>
        </p:txBody>
      </p:sp>
      <p:sp>
        <p:nvSpPr>
          <p:cNvPr id="16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36547" y="5751820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6966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9528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3493" y="374394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0109" y="1084507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BB88DB-5DE2-FD40-3941-15D93C381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8451" y="253356"/>
            <a:ext cx="5434214" cy="63238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Ширина полосы частот (</a:t>
            </a:r>
            <a:r>
              <a:rPr lang="ru-RU" sz="3200" i="1" dirty="0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ШП</a:t>
            </a:r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) характеризует изменение частоты (тона) сигнала в процессе передачи. Она равна </a:t>
            </a:r>
            <a:r>
              <a:rPr lang="ru-RU" sz="3200" i="1" dirty="0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ШП</a:t>
            </a:r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=</a:t>
            </a:r>
            <a:r>
              <a:rPr lang="ru-RU" sz="3200" err="1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Fmax−Fmin</a:t>
            </a:r>
            <a:endParaRPr lang="ru-RU" sz="3200">
              <a:solidFill>
                <a:schemeClr val="tx1">
                  <a:alpha val="80000"/>
                </a:schemeClr>
              </a:solidFill>
              <a:latin typeface="Segoe UI"/>
              <a:cs typeface="Segoe UI"/>
            </a:endParaRPr>
          </a:p>
          <a:p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Объем сигнала – </a:t>
            </a:r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UC </a:t>
            </a:r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– это объем прямоугольного параллелепипеда, сторонами которого являются параметры сигнала </a:t>
            </a:r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D </a:t>
            </a:r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,</a:t>
            </a:r>
            <a:r>
              <a:rPr lang="ru-RU" sz="3200" i="1" dirty="0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ШП </a:t>
            </a:r>
            <a:r>
              <a:rPr lang="ru-RU" sz="32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и </a:t>
            </a:r>
            <a:r>
              <a:rPr lang="ru-RU" sz="3200" err="1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τ</a:t>
            </a:r>
            <a:r>
              <a:rPr lang="ru-RU" sz="3200" i="1" err="1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С</a:t>
            </a:r>
            <a:endParaRPr lang="ru-RU" sz="3200" dirty="0">
              <a:solidFill>
                <a:schemeClr val="tx1">
                  <a:alpha val="80000"/>
                </a:schemeClr>
              </a:solidFill>
              <a:latin typeface="Segoe UI"/>
              <a:cs typeface="Segoe UI"/>
            </a:endParaRPr>
          </a:p>
        </p:txBody>
      </p:sp>
      <p:sp>
        <p:nvSpPr>
          <p:cNvPr id="16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36547" y="5751820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7234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9528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3493" y="374394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0109" y="1084507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0C1B07-8D46-D938-509B-C6B52AC22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8450" y="418149"/>
            <a:ext cx="5323781" cy="6379079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0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Одна из основных проблем теории связи – это уменьшение объема сигнала.</a:t>
            </a:r>
          </a:p>
          <a:p>
            <a:r>
              <a:rPr lang="ru-RU" sz="3000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Попытка уменьшить мощность сигнала может привести к потере части информации из-за того, что сигнал окажется слабее помех. Поэтому потребуется повторить передачу и увеличится её длительность. В решении этой проблемы наметилась два направления: информационные и техническое.</a:t>
            </a:r>
          </a:p>
          <a:p>
            <a:pPr marL="0" indent="0">
              <a:buNone/>
            </a:pPr>
            <a:endParaRPr lang="ru-RU" sz="200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16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36547" y="5751820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5649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202614-D4B6-8009-839F-3323E8EB8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069" y="381935"/>
            <a:ext cx="4008583" cy="5974414"/>
          </a:xfrm>
        </p:spPr>
        <p:txBody>
          <a:bodyPr anchor="ctr">
            <a:normAutofit/>
          </a:bodyPr>
          <a:lstStyle/>
          <a:p>
            <a:r>
              <a:rPr lang="ru-RU">
                <a:solidFill>
                  <a:srgbClr val="FFFFFF"/>
                </a:solidFill>
                <a:latin typeface="Times New Roman"/>
                <a:cs typeface="Times New Roman"/>
              </a:rPr>
              <a:t>Характеристика канала связи (OCI–9)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3892" y="554152"/>
            <a:ext cx="574177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DB042C-F521-51EC-6C30-8978C50139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0009" y="220226"/>
            <a:ext cx="5619515" cy="631281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Динамический диапазон характеризуют изменение мощности сигнала в процессе передачи </a:t>
            </a:r>
            <a:r>
              <a:rPr lang="ru-RU" dirty="0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D=</a:t>
            </a:r>
            <a:r>
              <a:rPr lang="ru-RU" err="1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Pmax</a:t>
            </a:r>
            <a:r>
              <a:rPr lang="ru-RU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/</a:t>
            </a:r>
            <a:r>
              <a:rPr lang="ru-RU" err="1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Pmin</a:t>
            </a:r>
            <a:endParaRPr lang="ru-RU">
              <a:solidFill>
                <a:schemeClr val="tx1">
                  <a:alpha val="80000"/>
                </a:schemeClr>
              </a:solidFill>
              <a:latin typeface="Segoe UI"/>
              <a:cs typeface="Segoe UI"/>
            </a:endParaRPr>
          </a:p>
          <a:p>
            <a:r>
              <a:rPr lang="ru-RU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Его величина зависит от характера передаваемого сигнала.</a:t>
            </a:r>
          </a:p>
          <a:p>
            <a:r>
              <a:rPr lang="ru-RU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В любом начале связи существуют внутренние шумы и другие помехи, характеризуемые определённым уровнем </a:t>
            </a:r>
            <a:r>
              <a:rPr lang="ru-RU" dirty="0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P</a:t>
            </a:r>
            <a:r>
              <a:rPr lang="ru-RU" i="1" dirty="0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Ш</a:t>
            </a:r>
            <a:r>
              <a:rPr lang="ru-RU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. Очевидно, что сигнал будет различным на фоне шумов, если </a:t>
            </a:r>
            <a:r>
              <a:rPr lang="ru-RU" err="1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Pmin≥P</a:t>
            </a:r>
            <a:r>
              <a:rPr lang="ru-RU" i="1" err="1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Ш</a:t>
            </a:r>
            <a:r>
              <a:rPr lang="ru-RU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. Поэтому динамический диапазон иногда характеризуют отношения: </a:t>
            </a:r>
            <a:r>
              <a:rPr lang="ru-RU" dirty="0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DC=</a:t>
            </a:r>
            <a:r>
              <a:rPr lang="ru-RU" err="1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Pmax</a:t>
            </a:r>
            <a:r>
              <a:rPr lang="ru-RU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/</a:t>
            </a:r>
            <a:r>
              <a:rPr lang="ru-RU" dirty="0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P</a:t>
            </a:r>
            <a:r>
              <a:rPr lang="ru-RU" i="1" dirty="0">
                <a:solidFill>
                  <a:schemeClr val="tx1">
                    <a:alpha val="80000"/>
                  </a:schemeClr>
                </a:solidFill>
                <a:latin typeface="Segoe UI"/>
                <a:cs typeface="Segoe UI"/>
              </a:rPr>
              <a:t>Ш</a:t>
            </a:r>
            <a:r>
              <a:rPr lang="ru-RU" dirty="0">
                <a:solidFill>
                  <a:schemeClr val="tx1">
                    <a:alpha val="80000"/>
                  </a:schemeClr>
                </a:solidFill>
                <a:latin typeface="Times New Roman"/>
                <a:cs typeface="Times New Roman"/>
              </a:rPr>
              <a:t>.</a:t>
            </a:r>
            <a:endParaRPr lang="ru-RU" dirty="0">
              <a:solidFill>
                <a:schemeClr val="tx1">
                  <a:alpha val="80000"/>
                </a:schemeClr>
              </a:solidFill>
              <a:latin typeface="Aptos" panose="020B0004020202020204"/>
              <a:cs typeface="Times New Roman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98054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773</Words>
  <Application>Microsoft Office PowerPoint</Application>
  <PresentationFormat>Широкоэкранный</PresentationFormat>
  <Paragraphs>51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Aptos</vt:lpstr>
      <vt:lpstr>Aptos Display</vt:lpstr>
      <vt:lpstr>Arial</vt:lpstr>
      <vt:lpstr>Segoe UI</vt:lpstr>
      <vt:lpstr>Times New Roman</vt:lpstr>
      <vt:lpstr>Тема Office</vt:lpstr>
      <vt:lpstr>Характеристики и параметры управляющих сигналов </vt:lpstr>
      <vt:lpstr>Гармонический сигнал: определение, уравнение, параметры и характеристики. </vt:lpstr>
      <vt:lpstr>Презентация PowerPoint</vt:lpstr>
      <vt:lpstr>Определение:</vt:lpstr>
      <vt:lpstr>Параметрами такого сигнала являются:</vt:lpstr>
      <vt:lpstr>Презентация PowerPoint</vt:lpstr>
      <vt:lpstr>Презентация PowerPoint</vt:lpstr>
      <vt:lpstr>Презентация PowerPoint</vt:lpstr>
      <vt:lpstr>Характеристика канала связи (OCI–9)</vt:lpstr>
      <vt:lpstr>Презентация PowerPoint</vt:lpstr>
      <vt:lpstr>Сложный периодический сигнал: определение, понятие о гармониках, синтез периодического сложного сигнала, графики, ширина спектра, уравнение.</vt:lpstr>
      <vt:lpstr>Сложный периодический сигнал</vt:lpstr>
      <vt:lpstr>Понятие о гармониках</vt:lpstr>
      <vt:lpstr>Основные характеристики гармоник:</vt:lpstr>
      <vt:lpstr>Синтез периодического сложного сигнала</vt:lpstr>
      <vt:lpstr>Графики</vt:lpstr>
      <vt:lpstr>Ширина спектра</vt:lpstr>
      <vt:lpstr>Уравнение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Характеристики и параметры управляющих сигналов </dc:title>
  <dc:creator/>
  <cp:lastModifiedBy>Ольга А. Трухан</cp:lastModifiedBy>
  <cp:revision>237</cp:revision>
  <dcterms:created xsi:type="dcterms:W3CDTF">2024-12-27T11:29:05Z</dcterms:created>
  <dcterms:modified xsi:type="dcterms:W3CDTF">2025-05-21T05:33:29Z</dcterms:modified>
</cp:coreProperties>
</file>