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FC7DFA-3083-ECD3-E06E-C6772344F120}" v="25" dt="2024-12-24T12:31:43.108"/>
    <p1510:client id="{FBB2A81D-7849-AF9B-AD43-0A2AFAB6A27C}" v="205" dt="2024-12-26T09:58:44.0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2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24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3342FE-E00B-4FAF-8F73-F722060EBA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2600" y="978408"/>
            <a:ext cx="10506991" cy="2531555"/>
          </a:xfrm>
          <a:prstGeom prst="rect">
            <a:avLst/>
          </a:prstGeom>
        </p:spPr>
        <p:txBody>
          <a:bodyPr anchor="b"/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7C1CCE2-4461-473E-B23C-34C8CCF04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2600" y="3602038"/>
            <a:ext cx="10506991" cy="2277554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FAA551A-CE2F-4E35-A714-B1F04D4B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6B5C907-6594-4DFF-A32B-449C3BA96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0376D75-E9DA-4660-AC52-51BA63FCB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4283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1999A10-4355-4A13-B008-196B21ABEEA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2600" y="483576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36D448-AFEA-4483-B0E4-002840525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F216234-4516-4303-8F60-A8127D89A5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192" y="3103131"/>
            <a:ext cx="10506991" cy="309294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46B5D50-A474-462B-A807-DF186B1C2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8BF1DAF-2E2D-46ED-AA3E-3D2FE40399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E2FC771-EB13-4EB5-A0A2-3968C6ABB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B3B596B8-8230-4695-8D76-F06AFA8156C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C53EBF93-5FD9-4F4E-8485-7B937145CD0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2454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466B4D06-C7C6-4949-8EB2-F03ED999A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041710" y="978408"/>
            <a:ext cx="2947881" cy="5124777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FC921B9D-8C11-4176-AF22-89F972E212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84632" y="978408"/>
            <a:ext cx="7256453" cy="512477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AFA9E1C-8E18-4A35-9BD8-427B1D14BB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E116CDB-7BB6-4DD2-A626-6DA8E569F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6D0403B-439E-449F-83B1-799EEC239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5420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B943735-A77F-440D-9448-6AE7C204D3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157984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276C6EE-D55E-454B-B28C-EC73D1DB4A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A2A2905-6D2E-4319-9521-61452AB8F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DAC7550-84E8-49D3-B419-6F5F327DA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7AD2C6B-EA5D-4D97-BC84-6C860D536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95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1B299E6-11CC-4181-86C3-528A13F1F5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1007" y="3922232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E803473-0A64-4F9F-833B-8D64E39019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9"/>
            <a:ext cx="10515600" cy="2716769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6873736-B424-40F2-B562-6DC10E5ED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600" y="4171445"/>
            <a:ext cx="10515600" cy="1918205"/>
          </a:xfrm>
        </p:spPr>
        <p:txBody>
          <a:bodyPr>
            <a:normAutofit/>
          </a:bodyPr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4348851-37C0-478D-B722-D76C817DC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263E063E-66CE-4C18-91FA-D14AE052D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A66D3D-FD62-470C-BC3C-A03771A32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DDFF0049-0231-4557-A707-569556F0CA8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1007" y="3922232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457A0DB1-87C8-4BF4-B2A2-F9CA6ED05A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F6C29209-8A8F-48A7-8BA2-AFADA37CBD4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2305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6166BE9C-AE7C-4C39-9694-C32D6939B96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1007" y="483577"/>
            <a:ext cx="11147071" cy="2434824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8ACC42C-303A-4BDF-990A-2B07967BC9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599" y="978408"/>
            <a:ext cx="11147071" cy="17552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0C55CEF-353E-4E14-83AD-ACADDC08D9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8260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2E55ECEF-9654-4AC1-BF77-7BC602BBD4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1120" y="3103131"/>
            <a:ext cx="5418551" cy="3073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4922FC8-BC06-407B-A82B-DA62B33A1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915B701-4E1F-48AA-8A3C-ED5DD9151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06BCA31-8AC7-46F5-BCAB-41D54DF83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21BA86D8-2A29-4A0E-AEA0-39B41C4187D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291840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F085E13E-918A-4D04-9E84-94148D7C878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404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435E892-D975-4DD6-8583-A14DDBE85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1" y="978407"/>
            <a:ext cx="11145039" cy="1339584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F1F7700-CECC-4881-BE5C-A13CD825B7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4632" y="2500921"/>
            <a:ext cx="5346222" cy="823912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b="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4CA50766-520A-44C5-943E-569222B74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4632" y="3428999"/>
            <a:ext cx="5346222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72F7E42-976A-4239-8006-D68538D4B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57120" y="2500921"/>
            <a:ext cx="5372551" cy="823912"/>
          </a:xfrm>
        </p:spPr>
        <p:txBody>
          <a:bodyPr anchor="b"/>
          <a:lstStyle>
            <a:lvl1pPr marL="0" indent="0">
              <a:buNone/>
              <a:defRPr lang="en-US" sz="2400" b="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F8CA329-951F-4391-ADC5-7EA320B778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57120" y="3428999"/>
            <a:ext cx="5372551" cy="2760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9FBEC22A-DA46-460C-B865-D928C20AE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4EB2D647-42C5-4AB7-BB71-3A4406571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84632" y="6419088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590B2B67-714C-46DA-85E5-598B4244D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9591" y="-7190"/>
            <a:ext cx="640080" cy="365125"/>
          </a:xfrm>
        </p:spPr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13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3D4B6724-AB30-4E7C-BE2B-ECD94FF1B4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/>
          <p:nvPr/>
        </p:nvSpPr>
        <p:spPr>
          <a:xfrm>
            <a:off x="481007" y="3933311"/>
            <a:ext cx="11147071" cy="243482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1D4BAB-2678-4A19-A575-C47CAF1446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634472" cy="2591509"/>
          </a:xfrm>
          <a:prstGeom prst="rect">
            <a:avLst/>
          </a:prstGeom>
        </p:spPr>
        <p:txBody>
          <a:bodyPr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4047C89E-0ABD-4FD2-924C-894345ADF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553026CE-9CC8-403B-88B1-184D16532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63B3D616-3C18-401B-A792-E75149FDF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04EC6F70-D800-4067-A36A-5BBFC8018E2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393331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42B66CB6-8988-4FBA-8524-726765A5F2A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1007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489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F5C73F84-0C6B-4EF4-9405-C38982499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CCEC807-744E-4C5C-8B15-09AED3E570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FBCB19-9F4B-474C-85C1-4A645A971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6853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46A88B0-DD6B-449B-AE32-D3192081E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978408"/>
            <a:ext cx="4287393" cy="2450592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4F22ED6-5B69-4B3B-BF96-3A75F2107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7" y="987425"/>
            <a:ext cx="644648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07704043-D45F-440A-A15D-2718A913E0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B0072DC-7326-43E7-806C-B690C439E8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3F89A0F-B8C6-4AA6-A9C4-4A454F422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E57A616-A4F2-4FC5-88DE-B4E6BA542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8275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6B773D-D007-4687-BA9C-9F229829B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632" y="978407"/>
            <a:ext cx="4287393" cy="2450593"/>
          </a:xfrm>
          <a:prstGeom prst="rect">
            <a:avLst/>
          </a:prstGeom>
        </p:spPr>
        <p:txBody>
          <a:bodyPr anchor="b"/>
          <a:lstStyle>
            <a:lvl1pPr>
              <a:defRPr lang="en-US" sz="5400" kern="120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A3A75FC-78D2-4EF5-884F-11B7BACF79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7" y="987425"/>
            <a:ext cx="644648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D7CE0BB-D335-4391-A23F-194C575CAF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4632" y="3645074"/>
            <a:ext cx="4287393" cy="2223914"/>
          </a:xfrm>
        </p:spPr>
        <p:txBody>
          <a:bodyPr/>
          <a:lstStyle>
            <a:lvl1pPr marL="0" indent="0">
              <a:buNone/>
              <a:defRPr lang="en-US" sz="2400" i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C7701E1-B97B-4DA5-B9AD-07B7C1247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8F32D-D8B6-4B9E-9CBF-DCAC30B7B93D}" type="datetimeFigureOut">
              <a:rPr lang="en-US" smtClean="0"/>
              <a:t>2/26/2025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76D9CF8-F42F-4618-9F26-8BFE56487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9CA2023-1ECA-4A96-BDC7-F7FA4368B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53ECD-7F6D-420D-93CA-D8D15EB42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40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C87A535-3CAC-46BC-B2B2-3AE83EC3A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600" y="978408"/>
            <a:ext cx="10506991" cy="21530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D8EBDBD-59EC-46ED-BE79-6D37B531D6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2600" y="3306870"/>
            <a:ext cx="10506991" cy="2572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5921F5C-FD3D-42C7-90F4-5ECE6FFCFE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84632" y="10058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fld id="{81B8F32D-D8B6-4B9E-9CBF-DCAC30B7B93D}" type="datetimeFigureOut">
              <a:rPr lang="en-US" smtClean="0"/>
              <a:pPr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FE63D50-6D0B-4963-97B9-A32AE63235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" y="641908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26B5E08-CAC3-4C87-B143-5F8956AE90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9591" y="1005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60553ECD-7F6D-420D-93CA-D8D15EB427AC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/>
          </p:cNvCxnSpPr>
          <p:nvPr/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922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653" y="776508"/>
            <a:ext cx="5278233" cy="5037852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200" cap="all" dirty="0">
                <a:latin typeface="Times New Roman"/>
                <a:cs typeface="Times New Roman"/>
              </a:rPr>
              <a:t>РАЗДЕЛ I.</a:t>
            </a:r>
            <a:r>
              <a:rPr lang="ru-RU" sz="3200" b="1" cap="all" dirty="0">
                <a:latin typeface="Times New Roman"/>
                <a:cs typeface="Times New Roman"/>
              </a:rPr>
              <a:t> ПРИНЦИПЫ РАДИОТЕХНИКИ. СИГНАЛЫ</a:t>
            </a:r>
            <a:br>
              <a:rPr lang="ru-RU" sz="3200" b="1" cap="all" dirty="0">
                <a:latin typeface="Times New Roman"/>
                <a:cs typeface="Times New Roman"/>
              </a:rPr>
            </a:br>
            <a:r>
              <a:rPr lang="ru-RU" sz="3200" b="1" cap="all" dirty="0">
                <a:latin typeface="Times New Roman"/>
                <a:cs typeface="Times New Roman"/>
              </a:rPr>
              <a:t> </a:t>
            </a:r>
            <a:r>
              <a:rPr lang="ru-RU" sz="3200" cap="all" dirty="0">
                <a:latin typeface="Times New Roman"/>
                <a:cs typeface="Times New Roman"/>
              </a:rPr>
              <a:t>Тема 1.1. </a:t>
            </a:r>
            <a:r>
              <a:rPr lang="ru-RU" sz="3200" b="1" cap="all" dirty="0">
                <a:latin typeface="Times New Roman"/>
                <a:cs typeface="Times New Roman"/>
              </a:rPr>
              <a:t>Основные принципы радиотехники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89761" y="979710"/>
            <a:ext cx="4216656" cy="50378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b="1" cap="all" dirty="0">
                <a:latin typeface="Times New Roman"/>
                <a:cs typeface="Times New Roman"/>
              </a:rPr>
              <a:t>Основные понятия, термины, обозначения радиотехники. Принципы радиопередачи и способы их реализации. Основные проблемы радиопередачи и радиоприема.</a:t>
            </a:r>
            <a:endParaRPr lang="ru-RU" dirty="0"/>
          </a:p>
          <a:p>
            <a:endParaRPr lang="ru-RU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E2D934-D241-C39D-360C-F059F698D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979708"/>
            <a:ext cx="5278233" cy="50378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6600" b="1" dirty="0"/>
              <a:t>3. </a:t>
            </a:r>
            <a:r>
              <a:rPr lang="en-US" b="1" dirty="0" err="1"/>
              <a:t>Способы</a:t>
            </a:r>
            <a:r>
              <a:rPr lang="en-US" b="1" dirty="0"/>
              <a:t> </a:t>
            </a:r>
            <a:r>
              <a:rPr lang="en-US" b="1" dirty="0" err="1"/>
              <a:t>реализации</a:t>
            </a:r>
            <a:r>
              <a:rPr lang="en-US" dirty="0"/>
              <a:t>:</a:t>
            </a:r>
          </a:p>
          <a:p>
            <a:endParaRPr lang="en-US" sz="66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45ACF45-16A1-F042-B6C5-19D56A28B9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89761" y="979710"/>
            <a:ext cx="4216656" cy="50378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Использование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различных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типов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антенн</a:t>
            </a:r>
            <a:r>
              <a:rPr lang="en-US" sz="2400">
                <a:solidFill>
                  <a:schemeClr val="tx1"/>
                </a:solidFill>
              </a:rPr>
              <a:t> (</a:t>
            </a:r>
            <a:r>
              <a:rPr lang="en-US" sz="2400" err="1">
                <a:solidFill>
                  <a:schemeClr val="tx1"/>
                </a:solidFill>
              </a:rPr>
              <a:t>например</a:t>
            </a:r>
            <a:r>
              <a:rPr lang="en-US" sz="2400">
                <a:solidFill>
                  <a:schemeClr val="tx1"/>
                </a:solidFill>
              </a:rPr>
              <a:t>, </a:t>
            </a:r>
            <a:r>
              <a:rPr lang="en-US" sz="2400" err="1">
                <a:solidFill>
                  <a:schemeClr val="tx1"/>
                </a:solidFill>
              </a:rPr>
              <a:t>дипольные</a:t>
            </a:r>
            <a:r>
              <a:rPr lang="en-US" sz="2400">
                <a:solidFill>
                  <a:schemeClr val="tx1"/>
                </a:solidFill>
              </a:rPr>
              <a:t>, </a:t>
            </a:r>
            <a:r>
              <a:rPr lang="en-US" sz="2400" err="1">
                <a:solidFill>
                  <a:schemeClr val="tx1"/>
                </a:solidFill>
              </a:rPr>
              <a:t>параболические</a:t>
            </a:r>
            <a:r>
              <a:rPr lang="en-US" sz="2400">
                <a:solidFill>
                  <a:schemeClr val="tx1"/>
                </a:solidFill>
              </a:rPr>
              <a:t>).</a:t>
            </a:r>
            <a:endParaRPr lang="ru-RU">
              <a:solidFill>
                <a:schemeClr val="tx1"/>
              </a:solidFill>
            </a:endParaRPr>
          </a:p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Применение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усилителей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для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увеличения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мощности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сигнала</a:t>
            </a:r>
            <a:r>
              <a:rPr lang="en-US" sz="2400">
                <a:solidFill>
                  <a:schemeClr val="tx1"/>
                </a:solidFill>
              </a:rPr>
              <a:t>.</a:t>
            </a:r>
          </a:p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Использование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повторителей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для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расширения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диапазона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передачи</a:t>
            </a:r>
            <a:r>
              <a:rPr lang="en-US" sz="2400">
                <a:solidFill>
                  <a:schemeClr val="tx1"/>
                </a:solidFill>
              </a:rPr>
              <a:t>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8822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50E8CD6-EAD3-1A9D-CF3A-E1A63C5B1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17" y="742952"/>
            <a:ext cx="95228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600" b="1"/>
              <a:t>Основные проблемы радиопередачи и радиоприема</a:t>
            </a:r>
            <a:endParaRPr lang="en-US" sz="4600"/>
          </a:p>
          <a:p>
            <a:pPr>
              <a:lnSpc>
                <a:spcPct val="90000"/>
              </a:lnSpc>
            </a:pPr>
            <a:endParaRPr lang="en-US" sz="46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AC52B9C-5D2F-2501-56CE-AF85C0FBEE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i="0"/>
              <a:t>1.Шум</a:t>
            </a:r>
            <a:r>
              <a:rPr lang="en-US" b="1" i="0" dirty="0"/>
              <a:t> и </a:t>
            </a:r>
            <a:r>
              <a:rPr lang="en-US" b="1" i="0" dirty="0" err="1"/>
              <a:t>интерференция</a:t>
            </a:r>
            <a:r>
              <a:rPr lang="en-US" i="0" dirty="0"/>
              <a:t>:</a:t>
            </a:r>
            <a:endParaRPr lang="en-US" dirty="0"/>
          </a:p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Внешние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источники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шума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могут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искажать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радиосигналы</a:t>
            </a:r>
            <a:r>
              <a:rPr lang="en-US" sz="2400">
                <a:solidFill>
                  <a:schemeClr val="tx1"/>
                </a:solidFill>
              </a:rPr>
              <a:t>, </a:t>
            </a:r>
            <a:r>
              <a:rPr lang="en-US" sz="2400" err="1">
                <a:solidFill>
                  <a:schemeClr val="tx1"/>
                </a:solidFill>
              </a:rPr>
              <a:t>что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затрудняет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их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прием</a:t>
            </a:r>
            <a:r>
              <a:rPr lang="en-US" sz="2400">
                <a:solidFill>
                  <a:schemeClr val="tx1"/>
                </a:solidFill>
              </a:rPr>
              <a:t>.</a:t>
            </a:r>
          </a:p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Интерференция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между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несколькими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сигналами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может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привести</a:t>
            </a:r>
            <a:r>
              <a:rPr lang="en-US" sz="2400">
                <a:solidFill>
                  <a:schemeClr val="tx1"/>
                </a:solidFill>
              </a:rPr>
              <a:t> к </a:t>
            </a:r>
            <a:r>
              <a:rPr lang="en-US" sz="2400" err="1">
                <a:solidFill>
                  <a:schemeClr val="tx1"/>
                </a:solidFill>
              </a:rPr>
              <a:t>ухудшению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качества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связи</a:t>
            </a:r>
            <a:r>
              <a:rPr lang="en-US" sz="2400">
                <a:solidFill>
                  <a:schemeClr val="tx1"/>
                </a:solidFill>
              </a:rPr>
              <a:t>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57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488D72-B445-C4EE-BC7F-D6285E76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17" y="742952"/>
            <a:ext cx="95228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b="1"/>
              <a:t>2. Затухание</a:t>
            </a:r>
            <a:r>
              <a:rPr lang="en-US" sz="6600"/>
              <a:t>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21E4479C-3F20-E7FD-560D-B7440D22AD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i="0"/>
          </a:p>
          <a:p>
            <a:pPr marL="342900" lvl="1" indent="-342900">
              <a:spcBef>
                <a:spcPts val="1000"/>
              </a:spcBef>
              <a:buChar char="•"/>
            </a:pPr>
            <a:r>
              <a:rPr lang="en-US" sz="2400" err="1">
                <a:solidFill>
                  <a:schemeClr val="tx1"/>
                </a:solidFill>
              </a:rPr>
              <a:t>Радиосигналы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теряют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мощность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при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прохождении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через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атмосферу</a:t>
            </a:r>
            <a:r>
              <a:rPr lang="en-US" sz="2400">
                <a:solidFill>
                  <a:schemeClr val="tx1"/>
                </a:solidFill>
              </a:rPr>
              <a:t> и </a:t>
            </a:r>
            <a:r>
              <a:rPr lang="en-US" sz="2400" err="1">
                <a:solidFill>
                  <a:schemeClr val="tx1"/>
                </a:solidFill>
              </a:rPr>
              <a:t>другие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среды</a:t>
            </a:r>
            <a:r>
              <a:rPr lang="en-US" sz="2400">
                <a:solidFill>
                  <a:schemeClr val="tx1"/>
                </a:solidFill>
              </a:rPr>
              <a:t>, </a:t>
            </a:r>
            <a:r>
              <a:rPr lang="en-US" sz="2400" err="1">
                <a:solidFill>
                  <a:schemeClr val="tx1"/>
                </a:solidFill>
              </a:rPr>
              <a:t>что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может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значительно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уменьшить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дальность</a:t>
            </a:r>
            <a:r>
              <a:rPr lang="en-US" sz="2400">
                <a:solidFill>
                  <a:schemeClr val="tx1"/>
                </a:solidFill>
              </a:rPr>
              <a:t> </a:t>
            </a:r>
            <a:r>
              <a:rPr lang="en-US" sz="2400" err="1">
                <a:solidFill>
                  <a:schemeClr val="tx1"/>
                </a:solidFill>
              </a:rPr>
              <a:t>передачи</a:t>
            </a:r>
            <a:r>
              <a:rPr lang="en-US" sz="2400">
                <a:solidFill>
                  <a:schemeClr val="tx1"/>
                </a:solidFill>
              </a:rPr>
              <a:t>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0005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EA7D80D-8461-80E0-24B4-E49A0C8CD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17" y="742952"/>
            <a:ext cx="95228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100" b="1"/>
              <a:t>3. Мультиплексирование</a:t>
            </a:r>
            <a:r>
              <a:rPr lang="en-US" sz="6100"/>
              <a:t>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6F59032F-FDCE-F4E2-B7EB-C95280F582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b="1" i="0"/>
              <a:t>Мультиплексирование</a:t>
            </a:r>
            <a:r>
              <a:rPr lang="en-US" i="0"/>
              <a:t>:</a:t>
            </a:r>
            <a:endParaRPr lang="en-US"/>
          </a:p>
          <a:p>
            <a:r>
              <a:rPr lang="en-US" i="0"/>
              <a:t>Проблемы с одновременной передачей нескольких сигналов по одной частоте могут привести к взаимным помехам.</a:t>
            </a:r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667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FC0D05F-F03A-A32B-AEAD-3E3B512FE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17" y="742952"/>
            <a:ext cx="95228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 b="1"/>
              <a:t>4. Изменения в окружающей среде</a:t>
            </a:r>
            <a:r>
              <a:rPr lang="en-US" sz="6600"/>
              <a:t>: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1FBD6A1-E46B-2E41-9A37-4989FB9B88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endParaRPr lang="en-US" b="1" i="0"/>
          </a:p>
          <a:p>
            <a:pPr marL="0" lvl="1">
              <a:spcBef>
                <a:spcPts val="1000"/>
              </a:spcBef>
            </a:pPr>
            <a:r>
              <a:rPr lang="en-US" sz="2400">
                <a:solidFill>
                  <a:schemeClr val="tx1"/>
                </a:solidFill>
              </a:rPr>
              <a:t>Погодные условия, такие как дождь, снег или туман, могут влиять на качество передачи радиосигналов.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5355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D043976-DF70-6953-4BCB-0CD8FA2F1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703" y="1711781"/>
            <a:ext cx="95228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/>
              <a:t>5. </a:t>
            </a:r>
            <a:r>
              <a:rPr lang="en-US" sz="6600" b="1"/>
              <a:t>Ограниченная полоса пропускания</a:t>
            </a:r>
            <a:r>
              <a:rPr lang="en-US" sz="6600"/>
              <a:t>:</a:t>
            </a:r>
          </a:p>
          <a:p>
            <a:pPr>
              <a:lnSpc>
                <a:spcPct val="90000"/>
              </a:lnSpc>
            </a:pPr>
            <a:endParaRPr lang="en-US" sz="66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8DB14C5-8DDD-E72E-EC06-52F31082AA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1">
              <a:spcBef>
                <a:spcPts val="1000"/>
              </a:spcBef>
            </a:pPr>
            <a:r>
              <a:rPr lang="en-US" sz="2400">
                <a:solidFill>
                  <a:schemeClr val="tx1"/>
                </a:solidFill>
              </a:rPr>
              <a:t>Ограничения в полосе пропускания могут затруднить передачу высококачественных сигналов, особенно для аудио и видео.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367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9566348D-5E23-404C-A495-618E4EAA822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1525EE0A-A779-481E-A750-AD22CD1A020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79416" y="490564"/>
            <a:ext cx="11147071" cy="2453768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77BF0A5-2F55-7FDF-E56A-81BAEBF29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17" y="1711781"/>
            <a:ext cx="10742031" cy="194309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6600" b="1"/>
              <a:t>6. Сложности с демодуляцией</a:t>
            </a:r>
            <a:r>
              <a:rPr lang="en-US" sz="6600"/>
              <a:t>:</a:t>
            </a:r>
          </a:p>
          <a:p>
            <a:pPr>
              <a:lnSpc>
                <a:spcPct val="90000"/>
              </a:lnSpc>
            </a:pPr>
            <a:endParaRPr lang="en-US" sz="66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B2D0A08E-8380-4A83-38E3-D3D711C67C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9416" y="3199302"/>
            <a:ext cx="9529202" cy="28182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lvl="1">
              <a:spcBef>
                <a:spcPts val="1000"/>
              </a:spcBef>
            </a:pPr>
            <a:r>
              <a:rPr lang="en-US" sz="2400">
                <a:solidFill>
                  <a:schemeClr val="tx1"/>
                </a:solidFill>
              </a:rPr>
              <a:t>Процесс извлечения информации из модулированного сигнала может быть затруднен в случае наличия помех или искажений.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6BD6645B-2963-49B8-BD20-68F13D7B528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0AB1FF18-916C-43C4-8A6D-5878AEA3919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40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3EABAF14-551B-4C82-8652-104248C6689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4259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xmlns="" id="{35F60170-91B4-45F0-B88B-9C07AEC464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51520C-3A9A-9104-3C04-4D708C139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93" y="1878527"/>
            <a:ext cx="6148393" cy="309346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100" b="1" err="1"/>
              <a:t>Понимание</a:t>
            </a:r>
            <a:r>
              <a:rPr lang="en-US" sz="2100" b="1" dirty="0"/>
              <a:t> </a:t>
            </a:r>
            <a:r>
              <a:rPr lang="en-US" sz="2100" b="1" err="1"/>
              <a:t>основных</a:t>
            </a:r>
            <a:r>
              <a:rPr lang="en-US" sz="2100" b="1" dirty="0"/>
              <a:t> </a:t>
            </a:r>
            <a:r>
              <a:rPr lang="en-US" sz="2100" b="1" err="1"/>
              <a:t>понятий</a:t>
            </a:r>
            <a:r>
              <a:rPr lang="en-US" sz="2100" b="1" dirty="0"/>
              <a:t> и </a:t>
            </a:r>
            <a:r>
              <a:rPr lang="en-US" sz="2100" b="1" err="1"/>
              <a:t>принципов</a:t>
            </a:r>
            <a:r>
              <a:rPr lang="en-US" sz="2100" b="1" dirty="0"/>
              <a:t> </a:t>
            </a:r>
            <a:r>
              <a:rPr lang="en-US" sz="2100" b="1" err="1"/>
              <a:t>радиотехники</a:t>
            </a:r>
            <a:r>
              <a:rPr lang="en-US" sz="2100" b="1" dirty="0"/>
              <a:t>, а </a:t>
            </a:r>
            <a:r>
              <a:rPr lang="en-US" sz="2100" b="1" err="1"/>
              <a:t>также</a:t>
            </a:r>
            <a:r>
              <a:rPr lang="en-US" sz="2100" b="1" dirty="0"/>
              <a:t> </a:t>
            </a:r>
            <a:r>
              <a:rPr lang="en-US" sz="2100" b="1" err="1"/>
              <a:t>проблем</a:t>
            </a:r>
            <a:r>
              <a:rPr lang="en-US" sz="2100" b="1" dirty="0"/>
              <a:t>, </a:t>
            </a:r>
            <a:r>
              <a:rPr lang="en-US" sz="2100" b="1" err="1"/>
              <a:t>связанных</a:t>
            </a:r>
            <a:r>
              <a:rPr lang="en-US" sz="2100" b="1" dirty="0"/>
              <a:t> с </a:t>
            </a:r>
            <a:r>
              <a:rPr lang="en-US" sz="2100" b="1" err="1"/>
              <a:t>радиопередачей</a:t>
            </a:r>
            <a:r>
              <a:rPr lang="en-US" sz="2100" b="1" dirty="0"/>
              <a:t> и </a:t>
            </a:r>
            <a:r>
              <a:rPr lang="en-US" sz="2100" b="1" err="1"/>
              <a:t>радиоприемом</a:t>
            </a:r>
            <a:r>
              <a:rPr lang="en-US" sz="2100" b="1" dirty="0"/>
              <a:t>, </a:t>
            </a:r>
            <a:r>
              <a:rPr lang="en-US" sz="2100" b="1" err="1"/>
              <a:t>является</a:t>
            </a:r>
            <a:r>
              <a:rPr lang="en-US" sz="2100" b="1" dirty="0"/>
              <a:t> </a:t>
            </a:r>
            <a:r>
              <a:rPr lang="en-US" sz="2100" b="1" err="1"/>
              <a:t>важным</a:t>
            </a:r>
            <a:r>
              <a:rPr lang="en-US" sz="2100" b="1" dirty="0"/>
              <a:t> </a:t>
            </a:r>
            <a:r>
              <a:rPr lang="en-US" sz="2100" b="1" err="1"/>
              <a:t>для</a:t>
            </a:r>
            <a:r>
              <a:rPr lang="en-US" sz="2100" b="1" dirty="0"/>
              <a:t> </a:t>
            </a:r>
            <a:r>
              <a:rPr lang="en-US" sz="2100" b="1" err="1"/>
              <a:t>разработки</a:t>
            </a:r>
            <a:r>
              <a:rPr lang="en-US" sz="2100" b="1" dirty="0"/>
              <a:t> </a:t>
            </a:r>
            <a:r>
              <a:rPr lang="en-US" sz="2100" b="1" err="1"/>
              <a:t>эффективных</a:t>
            </a:r>
            <a:r>
              <a:rPr lang="en-US" sz="2100" b="1" dirty="0"/>
              <a:t> </a:t>
            </a:r>
            <a:r>
              <a:rPr lang="en-US" sz="2100" b="1" err="1"/>
              <a:t>систем</a:t>
            </a:r>
            <a:r>
              <a:rPr lang="en-US" sz="2100" b="1" dirty="0"/>
              <a:t> </a:t>
            </a:r>
            <a:r>
              <a:rPr lang="en-US" sz="2100" b="1" err="1"/>
              <a:t>связи</a:t>
            </a:r>
            <a:r>
              <a:rPr lang="en-US" sz="2100" b="1" dirty="0"/>
              <a:t>. </a:t>
            </a:r>
            <a:r>
              <a:rPr lang="en-US" sz="2100" b="1" err="1"/>
              <a:t>Это</a:t>
            </a:r>
            <a:r>
              <a:rPr lang="en-US" sz="2100" b="1" dirty="0"/>
              <a:t> </a:t>
            </a:r>
            <a:r>
              <a:rPr lang="en-US" sz="2100" b="1" err="1"/>
              <a:t>знание</a:t>
            </a:r>
            <a:r>
              <a:rPr lang="en-US" sz="2100" b="1" dirty="0"/>
              <a:t> </a:t>
            </a:r>
            <a:r>
              <a:rPr lang="en-US" sz="2100" b="1" err="1"/>
              <a:t>помогает</a:t>
            </a:r>
            <a:r>
              <a:rPr lang="en-US" sz="2100" b="1" dirty="0"/>
              <a:t> </a:t>
            </a:r>
            <a:r>
              <a:rPr lang="en-US" sz="2100" b="1" err="1"/>
              <a:t>инженерам</a:t>
            </a:r>
            <a:r>
              <a:rPr lang="en-US" sz="2100" b="1" dirty="0"/>
              <a:t> и </a:t>
            </a:r>
            <a:r>
              <a:rPr lang="en-US" sz="2100" b="1" err="1"/>
              <a:t>специалистам</a:t>
            </a:r>
            <a:r>
              <a:rPr lang="en-US" sz="2100" b="1" dirty="0"/>
              <a:t> в </a:t>
            </a:r>
            <a:r>
              <a:rPr lang="en-US" sz="2100" b="1" err="1"/>
              <a:t>области</a:t>
            </a:r>
            <a:r>
              <a:rPr lang="en-US" sz="2100" b="1" dirty="0"/>
              <a:t> </a:t>
            </a:r>
            <a:r>
              <a:rPr lang="en-US" sz="2100" b="1" err="1"/>
              <a:t>радиотехники</a:t>
            </a:r>
            <a:r>
              <a:rPr lang="en-US" sz="2100" b="1" dirty="0"/>
              <a:t> </a:t>
            </a:r>
            <a:r>
              <a:rPr lang="en-US" sz="2100" b="1" err="1"/>
              <a:t>создавать</a:t>
            </a:r>
            <a:r>
              <a:rPr lang="en-US" sz="2100" b="1" dirty="0"/>
              <a:t> </a:t>
            </a:r>
            <a:r>
              <a:rPr lang="en-US" sz="2100" b="1" err="1"/>
              <a:t>более</a:t>
            </a:r>
            <a:r>
              <a:rPr lang="en-US" sz="2100" b="1" dirty="0"/>
              <a:t> </a:t>
            </a:r>
            <a:r>
              <a:rPr lang="en-US" sz="2100" b="1" err="1"/>
              <a:t>надежные</a:t>
            </a:r>
            <a:r>
              <a:rPr lang="en-US" sz="2100" b="1" dirty="0"/>
              <a:t> и </a:t>
            </a:r>
            <a:r>
              <a:rPr lang="en-US" sz="2100" b="1" err="1"/>
              <a:t>качественные</a:t>
            </a:r>
            <a:r>
              <a:rPr lang="en-US" sz="2100" b="1" dirty="0"/>
              <a:t> </a:t>
            </a:r>
            <a:r>
              <a:rPr lang="en-US" sz="2100" b="1" err="1"/>
              <a:t>системы</a:t>
            </a:r>
            <a:r>
              <a:rPr lang="en-US" sz="2100" b="1" dirty="0"/>
              <a:t> </a:t>
            </a:r>
            <a:r>
              <a:rPr lang="en-US" sz="2100" b="1" err="1"/>
              <a:t>передачи</a:t>
            </a:r>
            <a:r>
              <a:rPr lang="en-US" sz="2100" b="1" dirty="0"/>
              <a:t> </a:t>
            </a:r>
            <a:r>
              <a:rPr lang="en-US" sz="2100" b="1" err="1"/>
              <a:t>информации</a:t>
            </a:r>
            <a:r>
              <a:rPr lang="en-US" sz="2100" b="1" dirty="0"/>
              <a:t>.</a:t>
            </a:r>
          </a:p>
          <a:p>
            <a:pPr>
              <a:lnSpc>
                <a:spcPct val="90000"/>
              </a:lnSpc>
            </a:pPr>
            <a:endParaRPr lang="en-US" sz="210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xmlns="" id="{82A1AB15-495E-4EE0-98F0-89DD89CD14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Рисунок 3" descr="День работников гражданской авиации празднуют 5 ноября">
            <a:extLst>
              <a:ext uri="{FF2B5EF4-FFF2-40B4-BE49-F238E27FC236}">
                <a16:creationId xmlns:a16="http://schemas.microsoft.com/office/drawing/2014/main" xmlns="" id="{1D1A7BA4-18A4-48B3-02EA-DD07A8529B5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634090" y="1758766"/>
            <a:ext cx="5019817" cy="3340460"/>
          </a:xfrm>
          <a:prstGeom prst="rect">
            <a:avLst/>
          </a:prstGeom>
        </p:spPr>
      </p:pic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74EEBF2A-B7AF-4EC9-B6F7-BF425E70A0D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2494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xmlns="" id="{E48FA233-30DB-4D0A-BF51-78D03F79F2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 userDrawn="1"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69" name="Rectangle 68">
            <a:extLst>
              <a:ext uri="{FF2B5EF4-FFF2-40B4-BE49-F238E27FC236}">
                <a16:creationId xmlns:a16="http://schemas.microsoft.com/office/drawing/2014/main" xmlns="" id="{35F60170-91B4-45F0-B88B-9C07AEC464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13A3D9-B354-7D56-A50D-6BB2FC53E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7464" y="1497527"/>
            <a:ext cx="5614993" cy="309346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endParaRPr lang="en-US" sz="2600" b="1"/>
          </a:p>
          <a:p>
            <a:pPr>
              <a:lnSpc>
                <a:spcPct val="90000"/>
              </a:lnSpc>
            </a:pPr>
            <a:r>
              <a:rPr lang="en-US" sz="2600" b="1" i="1"/>
              <a:t>Радиотехникой </a:t>
            </a:r>
            <a:r>
              <a:rPr lang="en-US" sz="2600" b="1"/>
              <a:t>называется техника использования радиоволн для передачи, приема и извлечения информации, содержащейся в принимаемых сигналах. </a:t>
            </a:r>
          </a:p>
          <a:p>
            <a:pPr>
              <a:lnSpc>
                <a:spcPct val="90000"/>
              </a:lnSpc>
            </a:pPr>
            <a:endParaRPr lang="en-US" sz="2600"/>
          </a:p>
        </p:txBody>
      </p:sp>
      <p:pic>
        <p:nvPicPr>
          <p:cNvPr id="4" name="Рисунок 3" descr="Изображение выглядит как одежда, самолет, человек, в помещении&#10;&#10;Автоматически созданное описание">
            <a:extLst>
              <a:ext uri="{FF2B5EF4-FFF2-40B4-BE49-F238E27FC236}">
                <a16:creationId xmlns:a16="http://schemas.microsoft.com/office/drawing/2014/main" xmlns="" id="{BC82DD78-8F91-9249-ED94-0C5EB4B5FF5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rcRect l="7902" r="10424"/>
          <a:stretch/>
        </p:blipFill>
        <p:spPr>
          <a:xfrm>
            <a:off x="6280340" y="489856"/>
            <a:ext cx="5349331" cy="5878282"/>
          </a:xfrm>
          <a:prstGeom prst="rect">
            <a:avLst/>
          </a:prstGeom>
        </p:spPr>
      </p:pic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xmlns="" id="{2C84CC28-1690-471E-9AE2-3198EB86316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xmlns="" id="{526E6137-4B85-4A65-BCC4-9BAB3D0DAE7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35378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xmlns="" id="{92B0CFF1-78D7-4A83-A95E-71F9E383162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9BD148E7-1EDB-4129-A130-04858F70144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2600" y="489855"/>
            <a:ext cx="11147071" cy="585126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26D02DA-7A9A-FF5D-2936-4887EA2993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605" y="976160"/>
            <a:ext cx="5415395" cy="490211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 b="1" i="1"/>
              <a:t>Под информацией понимается</a:t>
            </a:r>
            <a:r>
              <a:rPr lang="en-US" sz="2600"/>
              <a:t> совокупность сведений о событиях, процессах и фактах, имеющих место в живой и неживой природе. Эти сведения представляются в форме сообщения: речи, текста, телеграммы, оптического изображения, цифровых данных и т.п. Сообщения поступают по назначению, т.е. к получателю, при условии, что:</a:t>
            </a:r>
          </a:p>
          <a:p>
            <a:pPr>
              <a:lnSpc>
                <a:spcPct val="90000"/>
              </a:lnSpc>
            </a:pPr>
            <a:endParaRPr lang="en-US" sz="260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8E1E68C9-4F6E-4640-AE06-FCA671F7D5A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CFACE96-B28D-5B3E-1C27-DCFF1092D870}"/>
              </a:ext>
            </a:extLst>
          </p:cNvPr>
          <p:cNvSpPr txBox="1"/>
          <p:nvPr/>
        </p:nvSpPr>
        <p:spPr>
          <a:xfrm>
            <a:off x="6324144" y="976160"/>
            <a:ext cx="5114069" cy="4902125"/>
          </a:xfrm>
          <a:prstGeom prst="rect">
            <a:avLst/>
          </a:prstGeom>
        </p:spPr>
        <p:txBody>
          <a:bodyPr rot="0" spcFirstLastPara="0" vertOverflow="overflow" horzOverflow="overflow" vert="horz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571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err="1">
                <a:latin typeface="Times New Roman"/>
                <a:cs typeface="Times New Roman"/>
              </a:rPr>
              <a:t>имеется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волновой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процесс</a:t>
            </a:r>
            <a:r>
              <a:rPr lang="en-US" sz="2000" b="1" dirty="0">
                <a:latin typeface="Times New Roman"/>
                <a:cs typeface="Times New Roman"/>
              </a:rPr>
              <a:t>, </a:t>
            </a:r>
            <a:r>
              <a:rPr lang="en-US" sz="2000" b="1" err="1">
                <a:latin typeface="Times New Roman"/>
                <a:cs typeface="Times New Roman"/>
              </a:rPr>
              <a:t>например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акустические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или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электромагнитные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волны</a:t>
            </a:r>
            <a:r>
              <a:rPr lang="en-US" sz="2000" b="1" dirty="0">
                <a:latin typeface="Times New Roman"/>
                <a:cs typeface="Times New Roman"/>
              </a:rPr>
              <a:t>, </a:t>
            </a:r>
            <a:r>
              <a:rPr lang="en-US" sz="2000" b="1" err="1">
                <a:latin typeface="Times New Roman"/>
                <a:cs typeface="Times New Roman"/>
              </a:rPr>
              <a:t>которые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способны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распространяться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от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источника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информации</a:t>
            </a:r>
            <a:r>
              <a:rPr lang="en-US" sz="2000" b="1" dirty="0">
                <a:latin typeface="Times New Roman"/>
                <a:cs typeface="Times New Roman"/>
              </a:rPr>
              <a:t> к </a:t>
            </a:r>
            <a:r>
              <a:rPr lang="en-US" sz="2000" b="1" err="1">
                <a:latin typeface="Times New Roman"/>
                <a:cs typeface="Times New Roman"/>
              </a:rPr>
              <a:t>получателям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ее</a:t>
            </a:r>
            <a:r>
              <a:rPr lang="en-US" sz="2000" b="1" dirty="0">
                <a:latin typeface="Times New Roman"/>
                <a:cs typeface="Times New Roman"/>
              </a:rPr>
              <a:t>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000" b="1" err="1">
                <a:latin typeface="Times New Roman"/>
                <a:cs typeface="Times New Roman"/>
              </a:rPr>
              <a:t>один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или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несколько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параметров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несущих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колебаний</a:t>
            </a:r>
            <a:r>
              <a:rPr lang="en-US" sz="2000" b="1" dirty="0">
                <a:latin typeface="Times New Roman"/>
                <a:cs typeface="Times New Roman"/>
              </a:rPr>
              <a:t> (</a:t>
            </a:r>
            <a:r>
              <a:rPr lang="en-US" sz="2000" b="1" err="1">
                <a:latin typeface="Times New Roman"/>
                <a:cs typeface="Times New Roman"/>
              </a:rPr>
              <a:t>волн</a:t>
            </a:r>
            <a:r>
              <a:rPr lang="en-US" sz="2000" b="1" dirty="0">
                <a:latin typeface="Times New Roman"/>
                <a:cs typeface="Times New Roman"/>
              </a:rPr>
              <a:t>) </a:t>
            </a:r>
            <a:r>
              <a:rPr lang="en-US" sz="2000" b="1" err="1">
                <a:latin typeface="Times New Roman"/>
                <a:cs typeface="Times New Roman"/>
              </a:rPr>
              <a:t>изменяются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согласно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передаваемому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  <a:r>
              <a:rPr lang="en-US" sz="2000" b="1" err="1">
                <a:latin typeface="Times New Roman"/>
                <a:cs typeface="Times New Roman"/>
              </a:rPr>
              <a:t>сообщению</a:t>
            </a:r>
            <a:r>
              <a:rPr lang="en-US" sz="2000" b="1" dirty="0">
                <a:latin typeface="Times New Roman"/>
                <a:cs typeface="Times New Roman"/>
              </a:rPr>
              <a:t>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8DF3F0BE-4FF5-481A-9206-F765D61B5F6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24883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C7FE5201-BB98-480C-BADB-207C8F89389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B65A1411-0C46-4437-890D-A6FADAA96E7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1007" y="489855"/>
            <a:ext cx="11147071" cy="2449283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7B664B9-212F-677B-8CB5-5A7BD6DBCA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07" y="738102"/>
            <a:ext cx="10491396" cy="200622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b="1" i="1"/>
              <a:t>Сигнал</a:t>
            </a:r>
            <a:r>
              <a:rPr lang="en-US" sz="3600"/>
              <a:t>-это процесс, который отображает сообщения и вместе с тем распространяется в определенных направлениях. 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B4A2435D-FDB1-4A52-B67E-C788559DF78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F89C6C02-EDA3-4D0B-9C4E-AAE0F2C7D51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2939138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Рисунок 2" descr="Изображение выглядит как диаграмма, зарисовка, План, Технический чертеж&#10;&#10;Автоматически созданное описание">
            <a:extLst>
              <a:ext uri="{FF2B5EF4-FFF2-40B4-BE49-F238E27FC236}">
                <a16:creationId xmlns:a16="http://schemas.microsoft.com/office/drawing/2014/main" xmlns="" id="{576DF5F2-F050-18DB-113E-B7C0F325866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111829" y="2936488"/>
            <a:ext cx="8505471" cy="3637607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D02651FE-5780-4DA3-A8E6-D079F215C1E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14935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35F60170-91B4-45F0-B88B-9C07AEC4642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864AD09-0341-E742-C0C5-CCA1251FD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07" y="702870"/>
            <a:ext cx="10696509" cy="309346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3800" err="1"/>
              <a:t>Основной</a:t>
            </a:r>
            <a:r>
              <a:rPr lang="en-US" sz="3800"/>
              <a:t> </a:t>
            </a:r>
            <a:r>
              <a:rPr lang="en-US" sz="3800" err="1"/>
              <a:t>особенностью</a:t>
            </a:r>
            <a:r>
              <a:rPr lang="en-US" sz="3800"/>
              <a:t> </a:t>
            </a:r>
            <a:r>
              <a:rPr lang="en-US" sz="3800" err="1"/>
              <a:t>радиотехники</a:t>
            </a:r>
            <a:r>
              <a:rPr lang="en-US" sz="3800"/>
              <a:t> </a:t>
            </a:r>
            <a:r>
              <a:rPr lang="en-US" sz="3800" err="1"/>
              <a:t>является</a:t>
            </a:r>
            <a:r>
              <a:rPr lang="en-US" sz="3800"/>
              <a:t> </a:t>
            </a:r>
            <a:r>
              <a:rPr lang="en-US" sz="3800" err="1"/>
              <a:t>то</a:t>
            </a:r>
            <a:r>
              <a:rPr lang="en-US" sz="3800"/>
              <a:t>, </a:t>
            </a:r>
            <a:r>
              <a:rPr lang="en-US" sz="3800" err="1"/>
              <a:t>что</a:t>
            </a:r>
            <a:r>
              <a:rPr lang="en-US" sz="3800"/>
              <a:t>  </a:t>
            </a:r>
            <a:r>
              <a:rPr lang="en-US" sz="3800" err="1"/>
              <a:t>носителем</a:t>
            </a:r>
            <a:r>
              <a:rPr lang="en-US" sz="3800"/>
              <a:t> </a:t>
            </a:r>
            <a:r>
              <a:rPr lang="en-US" sz="3800" err="1"/>
              <a:t>информации</a:t>
            </a:r>
            <a:r>
              <a:rPr lang="en-US" sz="3800"/>
              <a:t> </a:t>
            </a:r>
            <a:r>
              <a:rPr lang="en-US" sz="3800" err="1"/>
              <a:t>при</a:t>
            </a:r>
            <a:r>
              <a:rPr lang="en-US" sz="3800"/>
              <a:t> </a:t>
            </a:r>
            <a:r>
              <a:rPr lang="en-US" sz="3800" err="1"/>
              <a:t>ее</a:t>
            </a:r>
            <a:r>
              <a:rPr lang="en-US" sz="3800"/>
              <a:t> </a:t>
            </a:r>
            <a:r>
              <a:rPr lang="en-US" sz="3800" err="1"/>
              <a:t>передаче</a:t>
            </a:r>
            <a:r>
              <a:rPr lang="en-US" sz="3800"/>
              <a:t>, </a:t>
            </a:r>
            <a:r>
              <a:rPr lang="en-US" sz="3800" err="1"/>
              <a:t>приеме</a:t>
            </a:r>
            <a:r>
              <a:rPr lang="en-US" sz="3800"/>
              <a:t> и </a:t>
            </a:r>
            <a:r>
              <a:rPr lang="en-US" sz="3800" err="1"/>
              <a:t>извлечении</a:t>
            </a:r>
            <a:r>
              <a:rPr lang="en-US" sz="3800"/>
              <a:t> </a:t>
            </a:r>
            <a:r>
              <a:rPr lang="en-US" sz="3800" err="1"/>
              <a:t>являются</a:t>
            </a:r>
            <a:r>
              <a:rPr lang="en-US" sz="3800"/>
              <a:t> </a:t>
            </a:r>
            <a:r>
              <a:rPr lang="en-US" sz="3800" err="1"/>
              <a:t>свободно</a:t>
            </a:r>
            <a:r>
              <a:rPr lang="en-US" sz="3800"/>
              <a:t> </a:t>
            </a:r>
            <a:r>
              <a:rPr lang="en-US" sz="3800" err="1"/>
              <a:t>распространяющиеся</a:t>
            </a:r>
            <a:r>
              <a:rPr lang="en-US" sz="3800"/>
              <a:t> и </a:t>
            </a:r>
            <a:r>
              <a:rPr lang="en-US" sz="3800" err="1"/>
              <a:t>направляемые</a:t>
            </a:r>
            <a:r>
              <a:rPr lang="en-US" sz="3800"/>
              <a:t> </a:t>
            </a:r>
            <a:r>
              <a:rPr lang="en-US" sz="3800" err="1"/>
              <a:t>радиоволны</a:t>
            </a:r>
            <a:r>
              <a:rPr lang="en-US" sz="3800"/>
              <a:t>.</a:t>
            </a:r>
            <a:endParaRPr lang="ru-RU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416994E2-5379-4A94-BB06-6D33FAE33C7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0785083-ABF7-47F8-ACFC-B21AD58BCD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1007" y="3929803"/>
            <a:ext cx="11147071" cy="2438335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7D236692-7802-4B9F-B2C4-F4C9A5FBBAA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3933311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9DF4F0E5-FC44-4778-A844-21C272F73D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009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8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10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12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2" name="Rectangle 14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6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9160861-D4A0-074B-3A58-8CB7216D1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979708"/>
            <a:ext cx="5278233" cy="5037852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en-US" sz="2400" b="1" err="1"/>
              <a:t>Радиосигнал</a:t>
            </a:r>
            <a:r>
              <a:rPr lang="en-US" sz="2400" dirty="0"/>
              <a:t>- </a:t>
            </a:r>
            <a:r>
              <a:rPr lang="en-US" sz="2400" err="1"/>
              <a:t>электромагнитное</a:t>
            </a:r>
            <a:r>
              <a:rPr lang="en-US" sz="2400" dirty="0"/>
              <a:t> </a:t>
            </a:r>
            <a:r>
              <a:rPr lang="en-US" sz="2400" err="1"/>
              <a:t>излучение</a:t>
            </a:r>
            <a:r>
              <a:rPr lang="en-US" sz="2400" dirty="0"/>
              <a:t>, </a:t>
            </a:r>
            <a:r>
              <a:rPr lang="en-US" sz="2400" err="1"/>
              <a:t>передающее</a:t>
            </a:r>
            <a:r>
              <a:rPr lang="en-US" sz="2400" dirty="0"/>
              <a:t> </a:t>
            </a:r>
            <a:r>
              <a:rPr lang="en-US" sz="2400" err="1"/>
              <a:t>информацию</a:t>
            </a:r>
            <a:r>
              <a:rPr lang="en-US" sz="2400" dirty="0"/>
              <a:t> </a:t>
            </a:r>
            <a:r>
              <a:rPr lang="en-US" sz="2400" err="1"/>
              <a:t>через</a:t>
            </a:r>
            <a:r>
              <a:rPr lang="en-US" sz="2400" dirty="0"/>
              <a:t> </a:t>
            </a:r>
            <a:r>
              <a:rPr lang="en-US" sz="2400" err="1"/>
              <a:t>пространство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err="1"/>
              <a:t>Несущий</a:t>
            </a:r>
            <a:r>
              <a:rPr lang="en-US" sz="2400" b="1" dirty="0"/>
              <a:t> </a:t>
            </a:r>
            <a:r>
              <a:rPr lang="en-US" sz="2400" b="1" err="1"/>
              <a:t>сигнал</a:t>
            </a:r>
            <a:r>
              <a:rPr lang="en-US" sz="2400" dirty="0"/>
              <a:t>- </a:t>
            </a:r>
            <a:r>
              <a:rPr lang="en-US" sz="2400" err="1"/>
              <a:t>сигнал</a:t>
            </a:r>
            <a:r>
              <a:rPr lang="en-US" sz="2400" dirty="0"/>
              <a:t>, </a:t>
            </a:r>
            <a:r>
              <a:rPr lang="en-US" sz="2400" err="1"/>
              <a:t>который</a:t>
            </a:r>
            <a:r>
              <a:rPr lang="en-US" sz="2400" dirty="0"/>
              <a:t> </a:t>
            </a:r>
            <a:r>
              <a:rPr lang="en-US" sz="2400" err="1"/>
              <a:t>модулируется</a:t>
            </a:r>
            <a:r>
              <a:rPr lang="en-US" sz="2400" dirty="0"/>
              <a:t> </a:t>
            </a:r>
            <a:r>
              <a:rPr lang="en-US" sz="2400" err="1"/>
              <a:t>для</a:t>
            </a:r>
            <a:r>
              <a:rPr lang="en-US" sz="2400" dirty="0"/>
              <a:t> </a:t>
            </a:r>
            <a:r>
              <a:rPr lang="en-US" sz="2400" err="1"/>
              <a:t>передачи</a:t>
            </a:r>
            <a:r>
              <a:rPr lang="en-US" sz="2400" dirty="0"/>
              <a:t> </a:t>
            </a:r>
            <a:r>
              <a:rPr lang="en-US" sz="2400" err="1"/>
              <a:t>информации</a:t>
            </a:r>
            <a:r>
              <a:rPr lang="en-US" sz="2400" dirty="0"/>
              <a:t>. </a:t>
            </a:r>
            <a:r>
              <a:rPr lang="en-US" sz="2400" err="1"/>
              <a:t>Обычно</a:t>
            </a:r>
            <a:r>
              <a:rPr lang="en-US" sz="2400" dirty="0"/>
              <a:t> </a:t>
            </a:r>
            <a:r>
              <a:rPr lang="en-US" sz="2400" err="1"/>
              <a:t>имеет</a:t>
            </a:r>
            <a:r>
              <a:rPr lang="en-US" sz="2400" dirty="0"/>
              <a:t> </a:t>
            </a:r>
            <a:r>
              <a:rPr lang="en-US" sz="2400" err="1"/>
              <a:t>фиксированную</a:t>
            </a:r>
            <a:r>
              <a:rPr lang="en-US" sz="2400" dirty="0"/>
              <a:t> </a:t>
            </a:r>
            <a:r>
              <a:rPr lang="en-US" sz="2400" err="1"/>
              <a:t>частоту</a:t>
            </a:r>
            <a:r>
              <a:rPr lang="en-US" sz="2400" dirty="0"/>
              <a:t> и </a:t>
            </a:r>
            <a:r>
              <a:rPr lang="en-US" sz="2400" err="1"/>
              <a:t>амплитуду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err="1"/>
              <a:t>Модуляция</a:t>
            </a:r>
            <a:r>
              <a:rPr lang="en-US" sz="2400" err="1"/>
              <a:t>-процесс</a:t>
            </a:r>
            <a:r>
              <a:rPr lang="en-US" sz="2400" dirty="0"/>
              <a:t> </a:t>
            </a:r>
            <a:r>
              <a:rPr lang="en-US" sz="2400" err="1"/>
              <a:t>изменения</a:t>
            </a:r>
            <a:r>
              <a:rPr lang="en-US" sz="2400" dirty="0"/>
              <a:t> </a:t>
            </a:r>
            <a:r>
              <a:rPr lang="en-US" sz="2400" err="1"/>
              <a:t>параметров</a:t>
            </a:r>
            <a:r>
              <a:rPr lang="en-US" sz="2400" dirty="0"/>
              <a:t> </a:t>
            </a:r>
            <a:r>
              <a:rPr lang="en-US" sz="2400" err="1"/>
              <a:t>несущего</a:t>
            </a:r>
            <a:r>
              <a:rPr lang="en-US" sz="2400" dirty="0"/>
              <a:t> </a:t>
            </a:r>
            <a:r>
              <a:rPr lang="en-US" sz="2400" err="1"/>
              <a:t>сигнала</a:t>
            </a:r>
            <a:r>
              <a:rPr lang="en-US" sz="2400" dirty="0"/>
              <a:t> (</a:t>
            </a:r>
            <a:r>
              <a:rPr lang="en-US" sz="2400" err="1"/>
              <a:t>амплитуды</a:t>
            </a:r>
            <a:r>
              <a:rPr lang="en-US" sz="2400" dirty="0"/>
              <a:t>, </a:t>
            </a:r>
            <a:r>
              <a:rPr lang="en-US" sz="2400" err="1"/>
              <a:t>частоты</a:t>
            </a:r>
            <a:r>
              <a:rPr lang="en-US" sz="2400" dirty="0"/>
              <a:t> </a:t>
            </a:r>
            <a:r>
              <a:rPr lang="en-US" sz="2400" err="1"/>
              <a:t>или</a:t>
            </a:r>
            <a:r>
              <a:rPr lang="en-US" sz="2400" dirty="0"/>
              <a:t> </a:t>
            </a:r>
            <a:r>
              <a:rPr lang="en-US" sz="2400" err="1"/>
              <a:t>фазы</a:t>
            </a:r>
            <a:r>
              <a:rPr lang="en-US" sz="2400" dirty="0"/>
              <a:t>) в </a:t>
            </a:r>
            <a:r>
              <a:rPr lang="en-US" sz="2400" err="1"/>
              <a:t>соответствии</a:t>
            </a:r>
            <a:r>
              <a:rPr lang="en-US" sz="2400" dirty="0"/>
              <a:t> с </a:t>
            </a:r>
            <a:r>
              <a:rPr lang="en-US" sz="2400" err="1"/>
              <a:t>информационным</a:t>
            </a:r>
            <a:r>
              <a:rPr lang="en-US" sz="2400" dirty="0"/>
              <a:t> </a:t>
            </a:r>
            <a:r>
              <a:rPr lang="en-US" sz="2400" err="1"/>
              <a:t>сигналом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err="1"/>
              <a:t>Антенна</a:t>
            </a:r>
            <a:r>
              <a:rPr lang="en-US" sz="2400" err="1"/>
              <a:t>-это</a:t>
            </a:r>
            <a:r>
              <a:rPr lang="en-US" sz="2400" dirty="0"/>
              <a:t> </a:t>
            </a:r>
            <a:r>
              <a:rPr lang="en-US" sz="2400" err="1"/>
              <a:t>устройство</a:t>
            </a:r>
            <a:r>
              <a:rPr lang="en-US" sz="2400" dirty="0"/>
              <a:t>, </a:t>
            </a:r>
            <a:r>
              <a:rPr lang="en-US" sz="2400" err="1"/>
              <a:t>преобразующее</a:t>
            </a:r>
            <a:r>
              <a:rPr lang="en-US" sz="2400" dirty="0"/>
              <a:t> </a:t>
            </a:r>
            <a:r>
              <a:rPr lang="en-US" sz="2400" err="1"/>
              <a:t>электрические</a:t>
            </a:r>
            <a:r>
              <a:rPr lang="en-US" sz="2400" dirty="0"/>
              <a:t> </a:t>
            </a:r>
            <a:r>
              <a:rPr lang="en-US" sz="2400" err="1"/>
              <a:t>сигналы</a:t>
            </a:r>
            <a:r>
              <a:rPr lang="en-US" sz="2400" dirty="0"/>
              <a:t> в </a:t>
            </a:r>
            <a:r>
              <a:rPr lang="en-US" sz="2400" err="1"/>
              <a:t>радиоволны</a:t>
            </a:r>
            <a:r>
              <a:rPr lang="en-US" sz="2400" dirty="0"/>
              <a:t> и </a:t>
            </a:r>
            <a:r>
              <a:rPr lang="en-US" sz="2400" err="1"/>
              <a:t>наоборот</a:t>
            </a:r>
            <a:r>
              <a:rPr lang="en-US" sz="2400" dirty="0"/>
              <a:t>.</a:t>
            </a:r>
            <a:r>
              <a:rPr lang="en-US" sz="1700" dirty="0"/>
              <a:t/>
            </a:r>
            <a:br>
              <a:rPr lang="en-US" sz="1700" dirty="0"/>
            </a:br>
            <a:endParaRPr lang="en-US" sz="1700"/>
          </a:p>
          <a:p>
            <a:pPr>
              <a:lnSpc>
                <a:spcPct val="90000"/>
              </a:lnSpc>
            </a:pPr>
            <a:endParaRPr lang="en-US" sz="1700"/>
          </a:p>
          <a:p>
            <a:pPr>
              <a:lnSpc>
                <a:spcPct val="90000"/>
              </a:lnSpc>
            </a:pPr>
            <a:endParaRPr lang="en-US" sz="170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774B862D-CAFA-421F-8E5E-4725E6A09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89761" y="979710"/>
            <a:ext cx="4216656" cy="50378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b="1" cap="all"/>
              <a:t>Основные понятия, термины, обозначения радиотехники.</a:t>
            </a:r>
            <a:endParaRPr lang="en-US"/>
          </a:p>
        </p:txBody>
      </p:sp>
      <p:cxnSp>
        <p:nvCxnSpPr>
          <p:cNvPr id="16" name="Straight Connector 18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3779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471265D-E46F-F9BF-4C9F-A341E63B7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979708"/>
            <a:ext cx="10853170" cy="5037852"/>
          </a:xfr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2400" b="1" dirty="0" err="1"/>
              <a:t>Частота</a:t>
            </a:r>
            <a:r>
              <a:rPr lang="en-US" sz="2400" dirty="0" err="1"/>
              <a:t>-количество</a:t>
            </a:r>
            <a:r>
              <a:rPr lang="en-US" sz="2400" dirty="0"/>
              <a:t> </a:t>
            </a:r>
            <a:r>
              <a:rPr lang="en-US" sz="2400" dirty="0" err="1"/>
              <a:t>колебаний</a:t>
            </a:r>
            <a:r>
              <a:rPr lang="en-US" sz="2400" dirty="0"/>
              <a:t> в </a:t>
            </a:r>
            <a:r>
              <a:rPr lang="en-US" sz="2400" dirty="0" err="1"/>
              <a:t>секунду</a:t>
            </a:r>
            <a:r>
              <a:rPr lang="en-US" sz="2400" dirty="0"/>
              <a:t>, </a:t>
            </a:r>
            <a:r>
              <a:rPr lang="en-US" sz="2400" dirty="0" err="1"/>
              <a:t>измеряется</a:t>
            </a:r>
            <a:r>
              <a:rPr lang="en-US" sz="2400" dirty="0"/>
              <a:t> в </a:t>
            </a:r>
            <a:r>
              <a:rPr lang="en-US" sz="2400" dirty="0" err="1"/>
              <a:t>герцах</a:t>
            </a:r>
            <a:r>
              <a:rPr lang="en-US" sz="2400" dirty="0"/>
              <a:t> (</a:t>
            </a:r>
            <a:r>
              <a:rPr lang="en-US" sz="2400" dirty="0" err="1"/>
              <a:t>Гц</a:t>
            </a:r>
            <a:r>
              <a:rPr lang="en-US" sz="2400" dirty="0"/>
              <a:t>).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 err="1"/>
              <a:t>Длина</a:t>
            </a:r>
            <a:r>
              <a:rPr lang="en-US" sz="2400" b="1" dirty="0"/>
              <a:t> </a:t>
            </a:r>
            <a:r>
              <a:rPr lang="en-US" sz="2400" b="1" dirty="0" err="1"/>
              <a:t>волны</a:t>
            </a:r>
            <a:r>
              <a:rPr lang="en-US" sz="2400" dirty="0" err="1"/>
              <a:t>-расстояние</a:t>
            </a:r>
            <a:r>
              <a:rPr lang="en-US" sz="2400" dirty="0"/>
              <a:t> </a:t>
            </a:r>
            <a:r>
              <a:rPr lang="en-US" sz="2400" dirty="0" err="1"/>
              <a:t>между</a:t>
            </a:r>
            <a:r>
              <a:rPr lang="en-US" sz="2400" dirty="0"/>
              <a:t> </a:t>
            </a:r>
            <a:r>
              <a:rPr lang="en-US" sz="2400" dirty="0" err="1"/>
              <a:t>двумя</a:t>
            </a:r>
            <a:r>
              <a:rPr lang="en-US" sz="2400" dirty="0"/>
              <a:t> </a:t>
            </a:r>
            <a:r>
              <a:rPr lang="en-US" sz="2400" dirty="0" err="1"/>
              <a:t>последовательными</a:t>
            </a:r>
            <a:r>
              <a:rPr lang="en-US" sz="2400" dirty="0"/>
              <a:t> </a:t>
            </a:r>
            <a:r>
              <a:rPr lang="en-US" sz="2400" dirty="0" err="1"/>
              <a:t>максимумами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</a:t>
            </a:r>
            <a:r>
              <a:rPr lang="en-US" sz="2400" dirty="0" err="1"/>
              <a:t>минимумами</a:t>
            </a:r>
            <a:r>
              <a:rPr lang="en-US" sz="2400" dirty="0"/>
              <a:t> </a:t>
            </a:r>
            <a:r>
              <a:rPr lang="en-US" sz="2400" dirty="0" err="1"/>
              <a:t>волны</a:t>
            </a:r>
            <a:r>
              <a:rPr lang="en-US" sz="2400" dirty="0"/>
              <a:t>, </a:t>
            </a:r>
            <a:r>
              <a:rPr lang="en-US" sz="2400" dirty="0" err="1"/>
              <a:t>обратно</a:t>
            </a:r>
            <a:r>
              <a:rPr lang="en-US" sz="2400" dirty="0"/>
              <a:t> </a:t>
            </a:r>
            <a:r>
              <a:rPr lang="en-US" sz="2400" dirty="0" err="1"/>
              <a:t>пропорционально</a:t>
            </a:r>
            <a:r>
              <a:rPr lang="en-US" sz="2400" dirty="0"/>
              <a:t> </a:t>
            </a:r>
            <a:r>
              <a:rPr lang="en-US" sz="2400" dirty="0" err="1"/>
              <a:t>частоте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 err="1"/>
              <a:t>Шум</a:t>
            </a:r>
            <a:r>
              <a:rPr lang="en-US" sz="2400" dirty="0" err="1"/>
              <a:t>-нежелательные</a:t>
            </a:r>
            <a:r>
              <a:rPr lang="en-US" sz="2400" dirty="0"/>
              <a:t> </a:t>
            </a:r>
            <a:r>
              <a:rPr lang="en-US" sz="2400" dirty="0" err="1"/>
              <a:t>сигналы</a:t>
            </a:r>
            <a:r>
              <a:rPr lang="en-US" sz="2400" dirty="0"/>
              <a:t>, </a:t>
            </a:r>
            <a:r>
              <a:rPr lang="en-US" sz="2400" dirty="0" err="1"/>
              <a:t>которые</a:t>
            </a:r>
            <a:r>
              <a:rPr lang="en-US" sz="2400" dirty="0"/>
              <a:t> </a:t>
            </a:r>
            <a:r>
              <a:rPr lang="en-US" sz="2400" dirty="0" err="1"/>
              <a:t>могут</a:t>
            </a:r>
            <a:r>
              <a:rPr lang="en-US" sz="2400" dirty="0"/>
              <a:t> </a:t>
            </a:r>
            <a:r>
              <a:rPr lang="en-US" sz="2400" dirty="0" err="1"/>
              <a:t>искажать</a:t>
            </a:r>
            <a:r>
              <a:rPr lang="en-US" sz="2400" dirty="0"/>
              <a:t> </a:t>
            </a:r>
            <a:r>
              <a:rPr lang="en-US" sz="2400" dirty="0" err="1"/>
              <a:t>или</a:t>
            </a:r>
            <a:r>
              <a:rPr lang="en-US" sz="2400" dirty="0"/>
              <a:t> </a:t>
            </a:r>
            <a:r>
              <a:rPr lang="en-US" sz="2400" dirty="0" err="1"/>
              <a:t>затруднять</a:t>
            </a:r>
            <a:r>
              <a:rPr lang="en-US" sz="2400" dirty="0"/>
              <a:t> </a:t>
            </a:r>
            <a:r>
              <a:rPr lang="en-US" sz="2400" dirty="0" err="1"/>
              <a:t>прием</a:t>
            </a:r>
            <a:r>
              <a:rPr lang="en-US" sz="2400" dirty="0"/>
              <a:t> </a:t>
            </a:r>
            <a:r>
              <a:rPr lang="en-US" sz="2400" dirty="0" err="1"/>
              <a:t>полезной</a:t>
            </a:r>
            <a:r>
              <a:rPr lang="en-US" sz="2400" dirty="0"/>
              <a:t> </a:t>
            </a:r>
            <a:r>
              <a:rPr lang="en-US" sz="2400" dirty="0" err="1"/>
              <a:t>информации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 err="1"/>
              <a:t>Полоса</a:t>
            </a:r>
            <a:r>
              <a:rPr lang="en-US" sz="2400" b="1" dirty="0"/>
              <a:t> </a:t>
            </a:r>
            <a:r>
              <a:rPr lang="en-US" sz="2400" b="1" dirty="0" err="1"/>
              <a:t>пропускания</a:t>
            </a:r>
            <a:r>
              <a:rPr lang="en-US" sz="2400" dirty="0" err="1"/>
              <a:t>-это</a:t>
            </a:r>
            <a:r>
              <a:rPr lang="en-US" sz="2400" dirty="0"/>
              <a:t> </a:t>
            </a:r>
            <a:r>
              <a:rPr lang="en-US" sz="2400" dirty="0" err="1"/>
              <a:t>диапазон</a:t>
            </a:r>
            <a:r>
              <a:rPr lang="en-US" sz="2400" dirty="0"/>
              <a:t> </a:t>
            </a:r>
            <a:r>
              <a:rPr lang="en-US" sz="2400" dirty="0" err="1"/>
              <a:t>частот</a:t>
            </a:r>
            <a:r>
              <a:rPr lang="en-US" sz="2400" dirty="0"/>
              <a:t>, в </a:t>
            </a:r>
            <a:r>
              <a:rPr lang="en-US" sz="2400" dirty="0" err="1"/>
              <a:t>котором</a:t>
            </a:r>
            <a:r>
              <a:rPr lang="en-US" sz="2400" dirty="0"/>
              <a:t> </a:t>
            </a:r>
            <a:r>
              <a:rPr lang="en-US" sz="2400" dirty="0" err="1"/>
              <a:t>система</a:t>
            </a:r>
            <a:r>
              <a:rPr lang="en-US" sz="2400" dirty="0"/>
              <a:t> </a:t>
            </a:r>
            <a:r>
              <a:rPr lang="en-US" sz="2400" dirty="0" err="1"/>
              <a:t>может</a:t>
            </a:r>
            <a:r>
              <a:rPr lang="en-US" sz="2400" dirty="0"/>
              <a:t> </a:t>
            </a:r>
            <a:r>
              <a:rPr lang="en-US" sz="2400" dirty="0" err="1"/>
              <a:t>эффективно</a:t>
            </a:r>
            <a:r>
              <a:rPr lang="en-US" sz="2400" dirty="0"/>
              <a:t> </a:t>
            </a:r>
            <a:r>
              <a:rPr lang="en-US" sz="2400" dirty="0" err="1"/>
              <a:t>передавать</a:t>
            </a:r>
            <a:r>
              <a:rPr lang="en-US" sz="2400" dirty="0"/>
              <a:t> </a:t>
            </a:r>
            <a:r>
              <a:rPr lang="en-US" sz="2400" dirty="0" err="1"/>
              <a:t>сигналы</a:t>
            </a:r>
            <a:r>
              <a:rPr lang="en-US" sz="2400" dirty="0"/>
              <a:t>.</a:t>
            </a:r>
            <a:br>
              <a:rPr lang="en-US" sz="2400" dirty="0"/>
            </a:b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err="1"/>
              <a:t>Коэффициент</a:t>
            </a:r>
            <a:r>
              <a:rPr lang="en-US" sz="2400" b="1" dirty="0"/>
              <a:t> </a:t>
            </a:r>
            <a:r>
              <a:rPr lang="en-US" sz="2400" b="1" err="1"/>
              <a:t>усиления</a:t>
            </a:r>
            <a:r>
              <a:rPr lang="en-US" sz="2400" err="1"/>
              <a:t>-отношение</a:t>
            </a:r>
            <a:r>
              <a:rPr lang="en-US" sz="2400" dirty="0"/>
              <a:t> </a:t>
            </a:r>
            <a:r>
              <a:rPr lang="en-US" sz="2400" err="1"/>
              <a:t>выходной</a:t>
            </a:r>
            <a:r>
              <a:rPr lang="en-US" sz="2400" dirty="0"/>
              <a:t> </a:t>
            </a:r>
            <a:r>
              <a:rPr lang="en-US" sz="2400" err="1"/>
              <a:t>мощности</a:t>
            </a:r>
            <a:r>
              <a:rPr lang="en-US" sz="2400" dirty="0"/>
              <a:t> к </a:t>
            </a:r>
            <a:r>
              <a:rPr lang="en-US" sz="2400" err="1"/>
              <a:t>входной</a:t>
            </a:r>
            <a:r>
              <a:rPr lang="en-US" sz="2400" dirty="0"/>
              <a:t> </a:t>
            </a:r>
            <a:r>
              <a:rPr lang="en-US" sz="2400" err="1"/>
              <a:t>мощности</a:t>
            </a:r>
            <a:r>
              <a:rPr lang="en-US" sz="2400" dirty="0"/>
              <a:t>, </a:t>
            </a:r>
            <a:r>
              <a:rPr lang="en-US" sz="2400" err="1"/>
              <a:t>измеряемое</a:t>
            </a:r>
            <a:r>
              <a:rPr lang="en-US" sz="2400" dirty="0"/>
              <a:t> в </a:t>
            </a:r>
            <a:r>
              <a:rPr lang="en-US" sz="2400" err="1"/>
              <a:t>децибелах</a:t>
            </a:r>
            <a:r>
              <a:rPr lang="en-US" sz="2400"/>
              <a:t> (</a:t>
            </a:r>
            <a:r>
              <a:rPr lang="en-US" sz="2400" err="1"/>
              <a:t>дБ</a:t>
            </a:r>
            <a:r>
              <a:rPr lang="en-US" sz="2400"/>
              <a:t>).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err="1"/>
              <a:t>Демодуляция-</a:t>
            </a:r>
            <a:r>
              <a:rPr lang="en-US" sz="2400" err="1"/>
              <a:t>процесс</a:t>
            </a:r>
            <a:r>
              <a:rPr lang="en-US" sz="2400" dirty="0"/>
              <a:t> </a:t>
            </a:r>
            <a:r>
              <a:rPr lang="en-US" sz="2400" err="1"/>
              <a:t>извлечения</a:t>
            </a:r>
            <a:r>
              <a:rPr lang="en-US" sz="2400" dirty="0"/>
              <a:t> </a:t>
            </a:r>
            <a:r>
              <a:rPr lang="en-US" sz="2400" err="1"/>
              <a:t>информации</a:t>
            </a:r>
            <a:r>
              <a:rPr lang="en-US" sz="2400" dirty="0"/>
              <a:t> </a:t>
            </a:r>
            <a:r>
              <a:rPr lang="en-US" sz="2400" err="1"/>
              <a:t>из</a:t>
            </a:r>
            <a:r>
              <a:rPr lang="en-US" sz="2400" dirty="0"/>
              <a:t> </a:t>
            </a:r>
            <a:r>
              <a:rPr lang="en-US" sz="2400" err="1"/>
              <a:t>модулированного</a:t>
            </a:r>
            <a:r>
              <a:rPr lang="en-US" sz="2400" dirty="0"/>
              <a:t> </a:t>
            </a:r>
            <a:r>
              <a:rPr lang="en-US" sz="2400" err="1"/>
              <a:t>сигнала</a:t>
            </a:r>
            <a:r>
              <a:rPr lang="en-US" sz="2400" dirty="0"/>
              <a:t>.</a:t>
            </a:r>
          </a:p>
          <a:p>
            <a:pPr>
              <a:lnSpc>
                <a:spcPct val="90000"/>
              </a:lnSpc>
            </a:pPr>
            <a:endParaRPr lang="en-US" sz="170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9299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F860AFC-F4C3-7CEB-CA8D-E0BF3C3B2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979708"/>
            <a:ext cx="5278233" cy="503785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5100" b="1"/>
              <a:t>Принципы радиопередачи и способы их реализации</a:t>
            </a:r>
            <a:endParaRPr lang="en-US" sz="510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388E7E23-659F-4A87-21E2-A9439A55E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89761" y="979710"/>
            <a:ext cx="4216656" cy="50378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endParaRPr lang="en-US" sz="2000" b="1" i="0"/>
          </a:p>
          <a:p>
            <a:pPr>
              <a:lnSpc>
                <a:spcPct val="90000"/>
              </a:lnSpc>
            </a:pPr>
            <a:r>
              <a:rPr lang="en-US" sz="2000" b="1" i="0" dirty="0" err="1"/>
              <a:t>Модуляция</a:t>
            </a:r>
            <a:r>
              <a:rPr lang="en-US" sz="2000" i="0" dirty="0"/>
              <a:t>:</a:t>
            </a:r>
            <a:endParaRPr lang="en-US" sz="2000" dirty="0"/>
          </a:p>
          <a:p>
            <a:pPr marL="342900" lvl="1" indent="-3429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 b="1" err="1">
                <a:solidFill>
                  <a:schemeClr val="tx1"/>
                </a:solidFill>
              </a:rPr>
              <a:t>Амплитудная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en-US" b="1" err="1">
                <a:solidFill>
                  <a:schemeClr val="tx1"/>
                </a:solidFill>
              </a:rPr>
              <a:t>модуляция</a:t>
            </a:r>
            <a:r>
              <a:rPr lang="en-US" b="1">
                <a:solidFill>
                  <a:schemeClr val="tx1"/>
                </a:solidFill>
              </a:rPr>
              <a:t> (AM)</a:t>
            </a:r>
            <a:r>
              <a:rPr lang="en-US">
                <a:solidFill>
                  <a:schemeClr val="tx1"/>
                </a:solidFill>
              </a:rPr>
              <a:t>: </a:t>
            </a:r>
            <a:r>
              <a:rPr lang="en-US" err="1">
                <a:solidFill>
                  <a:schemeClr val="tx1"/>
                </a:solidFill>
              </a:rPr>
              <a:t>Изменение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амплитуды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несущего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сигнала</a:t>
            </a:r>
            <a:r>
              <a:rPr lang="en-US">
                <a:solidFill>
                  <a:schemeClr val="tx1"/>
                </a:solidFill>
              </a:rPr>
              <a:t> в </a:t>
            </a:r>
            <a:r>
              <a:rPr lang="en-US" err="1">
                <a:solidFill>
                  <a:schemeClr val="tx1"/>
                </a:solidFill>
              </a:rPr>
              <a:t>соответствии</a:t>
            </a:r>
            <a:r>
              <a:rPr lang="en-US">
                <a:solidFill>
                  <a:schemeClr val="tx1"/>
                </a:solidFill>
              </a:rPr>
              <a:t> с </a:t>
            </a:r>
            <a:r>
              <a:rPr lang="en-US" err="1">
                <a:solidFill>
                  <a:schemeClr val="tx1"/>
                </a:solidFill>
              </a:rPr>
              <a:t>информационным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сигналом</a:t>
            </a:r>
            <a:r>
              <a:rPr lang="en-US">
                <a:solidFill>
                  <a:schemeClr val="tx1"/>
                </a:solidFill>
              </a:rPr>
              <a:t>.</a:t>
            </a:r>
          </a:p>
          <a:p>
            <a:pPr marL="342900" lvl="1" indent="-3429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 b="1" err="1">
                <a:solidFill>
                  <a:schemeClr val="tx1"/>
                </a:solidFill>
              </a:rPr>
              <a:t>Частотная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en-US" b="1" err="1">
                <a:solidFill>
                  <a:schemeClr val="tx1"/>
                </a:solidFill>
              </a:rPr>
              <a:t>модуляция</a:t>
            </a:r>
            <a:r>
              <a:rPr lang="en-US" b="1">
                <a:solidFill>
                  <a:schemeClr val="tx1"/>
                </a:solidFill>
              </a:rPr>
              <a:t> (FM)</a:t>
            </a:r>
            <a:r>
              <a:rPr lang="en-US">
                <a:solidFill>
                  <a:schemeClr val="tx1"/>
                </a:solidFill>
              </a:rPr>
              <a:t>: </a:t>
            </a:r>
            <a:r>
              <a:rPr lang="en-US" err="1">
                <a:solidFill>
                  <a:schemeClr val="tx1"/>
                </a:solidFill>
              </a:rPr>
              <a:t>Изменение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частоты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несущего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сигнала</a:t>
            </a:r>
            <a:r>
              <a:rPr lang="en-US">
                <a:solidFill>
                  <a:schemeClr val="tx1"/>
                </a:solidFill>
              </a:rPr>
              <a:t> в </a:t>
            </a:r>
            <a:r>
              <a:rPr lang="en-US" err="1">
                <a:solidFill>
                  <a:schemeClr val="tx1"/>
                </a:solidFill>
              </a:rPr>
              <a:t>зависимости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от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информации</a:t>
            </a:r>
            <a:r>
              <a:rPr lang="en-US">
                <a:solidFill>
                  <a:schemeClr val="tx1"/>
                </a:solidFill>
              </a:rPr>
              <a:t>.</a:t>
            </a:r>
          </a:p>
          <a:p>
            <a:pPr marL="342900" lvl="1" indent="-342900">
              <a:lnSpc>
                <a:spcPct val="90000"/>
              </a:lnSpc>
              <a:spcBef>
                <a:spcPts val="1000"/>
              </a:spcBef>
              <a:buChar char="•"/>
            </a:pPr>
            <a:r>
              <a:rPr lang="en-US" b="1" err="1">
                <a:solidFill>
                  <a:schemeClr val="tx1"/>
                </a:solidFill>
              </a:rPr>
              <a:t>Фазовая</a:t>
            </a:r>
            <a:r>
              <a:rPr lang="en-US" b="1">
                <a:solidFill>
                  <a:schemeClr val="tx1"/>
                </a:solidFill>
              </a:rPr>
              <a:t> </a:t>
            </a:r>
            <a:r>
              <a:rPr lang="en-US" b="1" err="1">
                <a:solidFill>
                  <a:schemeClr val="tx1"/>
                </a:solidFill>
              </a:rPr>
              <a:t>модуляция</a:t>
            </a:r>
            <a:r>
              <a:rPr lang="en-US" b="1">
                <a:solidFill>
                  <a:schemeClr val="tx1"/>
                </a:solidFill>
              </a:rPr>
              <a:t> (PM)</a:t>
            </a:r>
            <a:r>
              <a:rPr lang="en-US">
                <a:solidFill>
                  <a:schemeClr val="tx1"/>
                </a:solidFill>
              </a:rPr>
              <a:t>: </a:t>
            </a:r>
            <a:r>
              <a:rPr lang="en-US" err="1">
                <a:solidFill>
                  <a:schemeClr val="tx1"/>
                </a:solidFill>
              </a:rPr>
              <a:t>Изменение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фазы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несущего</a:t>
            </a:r>
            <a:r>
              <a:rPr lang="en-US">
                <a:solidFill>
                  <a:schemeClr val="tx1"/>
                </a:solidFill>
              </a:rPr>
              <a:t> </a:t>
            </a:r>
            <a:r>
              <a:rPr lang="en-US" err="1">
                <a:solidFill>
                  <a:schemeClr val="tx1"/>
                </a:solidFill>
              </a:rPr>
              <a:t>сигнала</a:t>
            </a:r>
            <a:r>
              <a:rPr lang="en-US">
                <a:solidFill>
                  <a:schemeClr val="tx1"/>
                </a:solidFill>
              </a:rPr>
              <a:t> в </a:t>
            </a:r>
            <a:r>
              <a:rPr lang="en-US" err="1">
                <a:solidFill>
                  <a:schemeClr val="tx1"/>
                </a:solidFill>
              </a:rPr>
              <a:t>соответствии</a:t>
            </a:r>
            <a:r>
              <a:rPr lang="en-US">
                <a:solidFill>
                  <a:schemeClr val="tx1"/>
                </a:solidFill>
              </a:rPr>
              <a:t> с </a:t>
            </a:r>
            <a:r>
              <a:rPr lang="en-US" err="1">
                <a:solidFill>
                  <a:schemeClr val="tx1"/>
                </a:solidFill>
              </a:rPr>
              <a:t>информацией</a:t>
            </a:r>
            <a:r>
              <a:rPr lang="en-US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90000"/>
              </a:lnSpc>
            </a:pPr>
            <a:endParaRPr lang="en-US" sz="200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42338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xmlns="" id="{108D74AC-B125-4E11-BA53-E9E383966DF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xmlns="" id="{9DC76EBE-FB9D-4054-B5D8-19E3EAFE40B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A2EFA84C-D756-4DC7-AA46-68D776F37F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5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xmlns="" id="{7E70BD5D-17E6-4887-A29F-C82092681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DB508D0-DC67-444E-9820-DCF5B0BF3FD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83409" y="495047"/>
            <a:ext cx="6186871" cy="5878281"/>
          </a:xfrm>
          <a:prstGeom prst="rect">
            <a:avLst/>
          </a:pr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5232FB-2503-647B-9A72-1BD0174E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093" y="979708"/>
            <a:ext cx="5278233" cy="503785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100" b="1" dirty="0"/>
              <a:t>2. </a:t>
            </a:r>
            <a:r>
              <a:rPr lang="en-US" sz="4800" b="1" dirty="0" err="1"/>
              <a:t>Передача</a:t>
            </a:r>
            <a:r>
              <a:rPr lang="en-US" sz="4800" b="1" dirty="0"/>
              <a:t> </a:t>
            </a:r>
            <a:r>
              <a:rPr lang="en-US" sz="4800" b="1" dirty="0" err="1" smtClean="0"/>
              <a:t>радиосигнало</a:t>
            </a:r>
            <a:r>
              <a:rPr lang="ru-RU" sz="4800" b="1" dirty="0" smtClean="0"/>
              <a:t>в</a:t>
            </a:r>
            <a:r>
              <a:rPr lang="en-US" sz="4800" dirty="0" smtClean="0"/>
              <a:t>:</a:t>
            </a:r>
            <a:endParaRPr lang="en-US" sz="4800" dirty="0"/>
          </a:p>
          <a:p>
            <a:endParaRPr lang="en-US" sz="51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DFB3EE1-B797-CA01-6793-6A3FCB02C6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89761" y="979710"/>
            <a:ext cx="4216656" cy="503784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lvl="1">
              <a:spcBef>
                <a:spcPts val="1000"/>
              </a:spcBef>
            </a:pPr>
            <a:r>
              <a:rPr lang="en-US" sz="2400" b="1">
                <a:solidFill>
                  <a:schemeClr val="tx1"/>
                </a:solidFill>
              </a:rPr>
              <a:t>Линия видимости</a:t>
            </a:r>
            <a:r>
              <a:rPr lang="en-US" sz="2400">
                <a:solidFill>
                  <a:schemeClr val="tx1"/>
                </a:solidFill>
              </a:rPr>
              <a:t>: Радиосигналы передаются между антеннами, находящимися на прямой видимости друг от друга.</a:t>
            </a:r>
          </a:p>
          <a:p>
            <a:pPr marL="0" lvl="1">
              <a:spcBef>
                <a:spcPts val="1000"/>
              </a:spcBef>
            </a:pPr>
            <a:r>
              <a:rPr lang="en-US" sz="2400" b="1">
                <a:solidFill>
                  <a:schemeClr val="tx1"/>
                </a:solidFill>
              </a:rPr>
              <a:t>Дифракция</a:t>
            </a:r>
            <a:r>
              <a:rPr lang="en-US" sz="2400">
                <a:solidFill>
                  <a:schemeClr val="tx1"/>
                </a:solidFill>
              </a:rPr>
              <a:t>: Способность радиоволн изгибаться вокруг препятствий.</a:t>
            </a:r>
          </a:p>
          <a:p>
            <a:pPr marL="0" lvl="1">
              <a:spcBef>
                <a:spcPts val="1000"/>
              </a:spcBef>
            </a:pPr>
            <a:r>
              <a:rPr lang="en-US" sz="2400" b="1">
                <a:solidFill>
                  <a:schemeClr val="tx1"/>
                </a:solidFill>
              </a:rPr>
              <a:t>Рефракция</a:t>
            </a:r>
            <a:r>
              <a:rPr lang="en-US" sz="2400">
                <a:solidFill>
                  <a:schemeClr val="tx1"/>
                </a:solidFill>
              </a:rPr>
              <a:t>: Изменение направления радиоволн при прохождении через различные среды.</a:t>
            </a:r>
          </a:p>
          <a:p>
            <a:endParaRPr lang="en-US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06944363-3FC2-4F07-8F6C-22CAB81061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489854"/>
            <a:ext cx="1114707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7AC43E59-BA83-4550-B9B8-06D36F8EEAD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482600" y="6368138"/>
            <a:ext cx="11147071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4860897"/>
      </p:ext>
    </p:extLst>
  </p:cSld>
  <p:clrMapOvr>
    <a:masterClrMapping/>
  </p:clrMapOvr>
</p:sld>
</file>

<file path=ppt/theme/theme1.xml><?xml version="1.0" encoding="utf-8"?>
<a:theme xmlns:a="http://schemas.openxmlformats.org/drawingml/2006/main" name="LevelVTI">
  <a:themeElements>
    <a:clrScheme name="Custom 88">
      <a:dk1>
        <a:sysClr val="windowText" lastClr="000000"/>
      </a:dk1>
      <a:lt1>
        <a:sysClr val="window" lastClr="FFFFFF"/>
      </a:lt1>
      <a:dk2>
        <a:srgbClr val="182230"/>
      </a:dk2>
      <a:lt2>
        <a:srgbClr val="F2F2F2"/>
      </a:lt2>
      <a:accent1>
        <a:srgbClr val="00BAC8"/>
      </a:accent1>
      <a:accent2>
        <a:srgbClr val="794DFF"/>
      </a:accent2>
      <a:accent3>
        <a:srgbClr val="00D17D"/>
      </a:accent3>
      <a:accent4>
        <a:srgbClr val="E69500"/>
      </a:accent4>
      <a:accent5>
        <a:srgbClr val="FE5D21"/>
      </a:accent5>
      <a:accent6>
        <a:srgbClr val="939393"/>
      </a:accent6>
      <a:hlink>
        <a:srgbClr val="3E8FF1"/>
      </a:hlink>
      <a:folHlink>
        <a:srgbClr val="939393"/>
      </a:folHlink>
    </a:clrScheme>
    <a:fontScheme name="Seaford">
      <a:majorFont>
        <a:latin typeface="Seaford"/>
        <a:ea typeface=""/>
        <a:cs typeface=""/>
      </a:majorFont>
      <a:minorFont>
        <a:latin typeface="Seafor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evelVTI" id="{64F43929-0387-4D33-907F-72B939BCAF99}" vid="{D804DF84-3298-4A39-BA0E-21F83D68BC2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494</Words>
  <Application>Microsoft Office PowerPoint</Application>
  <PresentationFormat>Произвольный</PresentationFormat>
  <Paragraphs>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LevelVTI</vt:lpstr>
      <vt:lpstr>РАЗДЕЛ I. ПРИНЦИПЫ РАДИОТЕХНИКИ. СИГНАЛЫ  Тема 1.1. Основные принципы радиотехники</vt:lpstr>
      <vt:lpstr> Радиотехникой называется техника использования радиоволн для передачи, приема и извлечения информации, содержащейся в принимаемых сигналах.  </vt:lpstr>
      <vt:lpstr>Под информацией понимается совокупность сведений о событиях, процессах и фактах, имеющих место в живой и неживой природе. Эти сведения представляются в форме сообщения: речи, текста, телеграммы, оптического изображения, цифровых данных и т.п. Сообщения поступают по назначению, т.е. к получателю, при условии, что: </vt:lpstr>
      <vt:lpstr>Сигнал-это процесс, который отображает сообщения и вместе с тем распространяется в определенных направлениях. </vt:lpstr>
      <vt:lpstr>Основной особенностью радиотехники является то, что  носителем информации при ее передаче, приеме и извлечении являются свободно распространяющиеся и направляемые радиоволны.</vt:lpstr>
      <vt:lpstr>Радиосигнал- электромагнитное излучение, передающее информацию через пространство.  Несущий сигнал- сигнал, который модулируется для передачи информации. Обычно имеет фиксированную частоту и амплитуду.  Модуляция-процесс изменения параметров несущего сигнала (амплитуды, частоты или фазы) в соответствии с информационным сигналом.  Антенна-это устройство, преобразующее электрические сигналы в радиоволны и наоборот.   </vt:lpstr>
      <vt:lpstr>Частота-количество колебаний в секунду, измеряется в герцах (Гц).  Длина волны-расстояние между двумя последовательными максимумами или минимумами волны, обратно пропорционально частоте.  Шум-нежелательные сигналы, которые могут искажать или затруднять прием полезной информации.  Полоса пропускания-это диапазон частот, в котором система может эффективно передавать сигналы.  Коэффициент усиления-отношение выходной мощности к входной мощности, измеряемое в децибелах (дБ). Демодуляция-процесс извлечения информации из модулированного сигнала. </vt:lpstr>
      <vt:lpstr>Принципы радиопередачи и способы их реализации</vt:lpstr>
      <vt:lpstr>2. Передача радиосигналов: </vt:lpstr>
      <vt:lpstr>3. Способы реализации: </vt:lpstr>
      <vt:lpstr>Основные проблемы радиопередачи и радиоприема </vt:lpstr>
      <vt:lpstr>2. Затухание:</vt:lpstr>
      <vt:lpstr>3. Мультиплексирование:</vt:lpstr>
      <vt:lpstr>4. Изменения в окружающей среде:</vt:lpstr>
      <vt:lpstr>5. Ограниченная полоса пропускания: </vt:lpstr>
      <vt:lpstr>6. Сложности с демодуляцией: </vt:lpstr>
      <vt:lpstr>Понимание основных понятий и принципов радиотехники, а также проблем, связанных с радиопередачей и радиоприемом, является важным для разработки эффективных систем связи. Это знание помогает инженерам и специалистам в области радиотехники создавать более надежные и качественные системы передачи информации.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РАЗДЕЛ I. ПРИНЦИПЫ РАДИОТЕХНИКИ. СИГНАЛЫ  Тема 1.1. Основные принципы радиотехники</dc:title>
  <dc:creator/>
  <cp:lastModifiedBy>Елена А. Дехтяренко</cp:lastModifiedBy>
  <cp:revision>138</cp:revision>
  <dcterms:created xsi:type="dcterms:W3CDTF">2012-07-30T23:42:41Z</dcterms:created>
  <dcterms:modified xsi:type="dcterms:W3CDTF">2025-02-26T06:07:54Z</dcterms:modified>
</cp:coreProperties>
</file>