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434" y="-3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3ADB2E-D0F4-43DF-896B-E84A6EFEE1F3}" type="datetimeFigureOut">
              <a:rPr lang="ru-RU" smtClean="0"/>
              <a:t>30.10.2018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2DCFD0-0C69-4895-A396-6550FD313C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1203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45DFE-A2C7-48B5-9466-65D39DB9B664}" type="datetimeFigureOut">
              <a:rPr lang="ru-RU" smtClean="0"/>
              <a:t>30.10.2018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B386B66-66C3-4C0D-AEFD-AD85E6AFD7ED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45DFE-A2C7-48B5-9466-65D39DB9B664}" type="datetimeFigureOut">
              <a:rPr lang="ru-RU" smtClean="0"/>
              <a:t>30.10.2018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86B66-66C3-4C0D-AEFD-AD85E6AFD7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45DFE-A2C7-48B5-9466-65D39DB9B664}" type="datetimeFigureOut">
              <a:rPr lang="ru-RU" smtClean="0"/>
              <a:t>30.10.2018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86B66-66C3-4C0D-AEFD-AD85E6AFD7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3B45DFE-A2C7-48B5-9466-65D39DB9B664}" type="datetimeFigureOut">
              <a:rPr lang="ru-RU" smtClean="0"/>
              <a:t>30.10.2018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1B386B66-66C3-4C0D-AEFD-AD85E6AFD7ED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45DFE-A2C7-48B5-9466-65D39DB9B664}" type="datetimeFigureOut">
              <a:rPr lang="ru-RU" smtClean="0"/>
              <a:t>30.10.2018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86B66-66C3-4C0D-AEFD-AD85E6AFD7E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45DFE-A2C7-48B5-9466-65D39DB9B664}" type="datetimeFigureOut">
              <a:rPr lang="ru-RU" smtClean="0"/>
              <a:t>30.10.2018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86B66-66C3-4C0D-AEFD-AD85E6AFD7E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86B66-66C3-4C0D-AEFD-AD85E6AFD7E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45DFE-A2C7-48B5-9466-65D39DB9B664}" type="datetimeFigureOut">
              <a:rPr lang="ru-RU" smtClean="0"/>
              <a:t>30.10.2018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45DFE-A2C7-48B5-9466-65D39DB9B664}" type="datetimeFigureOut">
              <a:rPr lang="ru-RU" smtClean="0"/>
              <a:t>30.10.2018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86B66-66C3-4C0D-AEFD-AD85E6AFD7E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45DFE-A2C7-48B5-9466-65D39DB9B664}" type="datetimeFigureOut">
              <a:rPr lang="ru-RU" smtClean="0"/>
              <a:t>30.10.2018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86B66-66C3-4C0D-AEFD-AD85E6AFD7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3B45DFE-A2C7-48B5-9466-65D39DB9B664}" type="datetimeFigureOut">
              <a:rPr lang="ru-RU" smtClean="0"/>
              <a:t>30.10.2018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B386B66-66C3-4C0D-AEFD-AD85E6AFD7E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45DFE-A2C7-48B5-9466-65D39DB9B664}" type="datetimeFigureOut">
              <a:rPr lang="ru-RU" smtClean="0"/>
              <a:t>30.10.2018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B386B66-66C3-4C0D-AEFD-AD85E6AFD7E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3B45DFE-A2C7-48B5-9466-65D39DB9B664}" type="datetimeFigureOut">
              <a:rPr lang="ru-RU" smtClean="0"/>
              <a:t>30.10.2018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1B386B66-66C3-4C0D-AEFD-AD85E6AFD7ED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Общие положения Воздушного кодекса. Государственное регулирование использования воздушного пространства Республики Беларусь.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Воздушный кодекс Республики Беларусь</a:t>
            </a:r>
          </a:p>
        </p:txBody>
      </p:sp>
    </p:spTree>
    <p:extLst>
      <p:ext uri="{BB962C8B-B14F-4D97-AF65-F5344CB8AC3E}">
        <p14:creationId xmlns:p14="http://schemas.microsoft.com/office/powerpoint/2010/main" val="3045752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effectLst/>
              </a:rPr>
              <a:t>Классификация воздушного пространства Республики Беларусь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2551837"/>
            <a:ext cx="78488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Воздушное пространство Республики Беларусь классифицируется в отдельных элементах его структуры в соответствии с Правилами использования воздушного пространства Республики Беларусь и авиационными правилами.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 rot="10800000">
            <a:off x="6321673" y="4869159"/>
            <a:ext cx="2304256" cy="13681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5248515"/>
            <a:ext cx="1677665" cy="60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2633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>
            <a:normAutofit/>
          </a:bodyPr>
          <a:lstStyle/>
          <a:p>
            <a:r>
              <a:rPr lang="ru-RU" sz="3200" dirty="0">
                <a:effectLst/>
              </a:rPr>
              <a:t>Авиационные правила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6976" y="1196752"/>
            <a:ext cx="849694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</a:rPr>
              <a:t>Авиационные правила регулируют:</a:t>
            </a:r>
          </a:p>
          <a:p>
            <a:endParaRPr lang="ru-RU" sz="1200" dirty="0" smtClean="0">
              <a:solidFill>
                <a:schemeClr val="bg1"/>
              </a:solidFill>
            </a:endParaRPr>
          </a:p>
          <a:p>
            <a:r>
              <a:rPr lang="ru-RU" sz="1200" dirty="0" smtClean="0">
                <a:solidFill>
                  <a:schemeClr val="bg1"/>
                </a:solidFill>
              </a:rPr>
              <a:t>-порядок выполнения полетов воздушных судов в воздушном пространстве Республики Беларусь;</a:t>
            </a:r>
          </a:p>
          <a:p>
            <a:endParaRPr lang="ru-RU" sz="1200" dirty="0" smtClean="0">
              <a:solidFill>
                <a:schemeClr val="bg1"/>
              </a:solidFill>
            </a:endParaRPr>
          </a:p>
          <a:p>
            <a:r>
              <a:rPr lang="ru-RU" sz="1200" dirty="0" smtClean="0">
                <a:solidFill>
                  <a:schemeClr val="bg1"/>
                </a:solidFill>
              </a:rPr>
              <a:t>-порядок организации и выполнения полетов государственных и гражданских воздушных судов;</a:t>
            </a:r>
          </a:p>
          <a:p>
            <a:endParaRPr lang="ru-RU" sz="1200" dirty="0" smtClean="0">
              <a:solidFill>
                <a:schemeClr val="bg1"/>
              </a:solidFill>
            </a:endParaRPr>
          </a:p>
          <a:p>
            <a:r>
              <a:rPr lang="ru-RU" sz="1200" dirty="0" smtClean="0">
                <a:solidFill>
                  <a:schemeClr val="bg1"/>
                </a:solidFill>
              </a:rPr>
              <a:t>-порядок организации обеспечения полетов воздушных судов;</a:t>
            </a:r>
          </a:p>
          <a:p>
            <a:endParaRPr lang="ru-RU" sz="1200" dirty="0" smtClean="0">
              <a:solidFill>
                <a:schemeClr val="bg1"/>
              </a:solidFill>
            </a:endParaRPr>
          </a:p>
          <a:p>
            <a:r>
              <a:rPr lang="ru-RU" sz="1200" dirty="0" smtClean="0">
                <a:solidFill>
                  <a:schemeClr val="bg1"/>
                </a:solidFill>
              </a:rPr>
              <a:t>-порядок организации расследования авиационных событий, произошедших с воздушными судами Республики Беларусь, их классификацию и учет;</a:t>
            </a:r>
          </a:p>
          <a:p>
            <a:endParaRPr lang="ru-RU" sz="1200" dirty="0" smtClean="0">
              <a:solidFill>
                <a:schemeClr val="bg1"/>
              </a:solidFill>
            </a:endParaRPr>
          </a:p>
          <a:p>
            <a:r>
              <a:rPr lang="ru-RU" sz="1200" dirty="0" smtClean="0">
                <a:solidFill>
                  <a:schemeClr val="bg1"/>
                </a:solidFill>
              </a:rPr>
              <a:t>-отношения по организации сертификации в области гражданской авиации, если иное не установлено законодательными актами, постановлениями Совета Министров Республики Беларусь;</a:t>
            </a:r>
          </a:p>
          <a:p>
            <a:endParaRPr lang="ru-RU" sz="1200" dirty="0" smtClean="0">
              <a:solidFill>
                <a:schemeClr val="bg1"/>
              </a:solidFill>
            </a:endParaRPr>
          </a:p>
          <a:p>
            <a:r>
              <a:rPr lang="ru-RU" sz="1200" dirty="0" smtClean="0">
                <a:solidFill>
                  <a:schemeClr val="bg1"/>
                </a:solidFill>
              </a:rPr>
              <a:t>-отношения по организации государственной регистрации воздушных судов и аэродромов, если иное не установлено законодательными актами, постановлениями Совета Министров Республики Беларусь;</a:t>
            </a:r>
          </a:p>
          <a:p>
            <a:endParaRPr lang="ru-RU" sz="1200" dirty="0" smtClean="0">
              <a:solidFill>
                <a:schemeClr val="bg1"/>
              </a:solidFill>
            </a:endParaRPr>
          </a:p>
          <a:p>
            <a:r>
              <a:rPr lang="ru-RU" sz="1200" dirty="0" smtClean="0">
                <a:solidFill>
                  <a:schemeClr val="bg1"/>
                </a:solidFill>
              </a:rPr>
              <a:t>-порядок предъявления и рассмотрения претензий, вытекающих из воздушных перевозок грузов и почтовых отправлений;</a:t>
            </a:r>
          </a:p>
          <a:p>
            <a:endParaRPr lang="ru-RU" sz="1200" dirty="0" smtClean="0">
              <a:solidFill>
                <a:schemeClr val="bg1"/>
              </a:solidFill>
            </a:endParaRPr>
          </a:p>
          <a:p>
            <a:r>
              <a:rPr lang="ru-RU" sz="1200" dirty="0" smtClean="0">
                <a:solidFill>
                  <a:schemeClr val="bg1"/>
                </a:solidFill>
              </a:rPr>
              <a:t>-иные отношения в области использования воздушного пространства Республики Беларусь и деятельности в области авиации, предусмотренные настоящим Кодексом.</a:t>
            </a:r>
          </a:p>
          <a:p>
            <a:r>
              <a:rPr lang="ru-RU" sz="1200" dirty="0">
                <a:solidFill>
                  <a:schemeClr val="bg1"/>
                </a:solidFill>
              </a:rPr>
              <a:t> </a:t>
            </a:r>
            <a:endParaRPr lang="ru-RU" sz="1200" dirty="0" smtClean="0">
              <a:solidFill>
                <a:schemeClr val="bg1"/>
              </a:solidFill>
            </a:endParaRPr>
          </a:p>
          <a:p>
            <a:r>
              <a:rPr lang="ru-RU" sz="1200" dirty="0" smtClean="0">
                <a:solidFill>
                  <a:schemeClr val="bg1"/>
                </a:solidFill>
              </a:rPr>
              <a:t>Авиационные правила разрабатываются специально уполномоченным органом в области гражданской авиации и (или) специально уполномоченным органом в области обороны и утверждаются в порядке, определяемом Советом Министров Республики Беларусь, если иное не установлено Президентом Республики Беларусь.</a:t>
            </a:r>
            <a:endParaRPr lang="ru-RU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23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6954" y="980728"/>
            <a:ext cx="8229600" cy="966936"/>
          </a:xfrm>
        </p:spPr>
        <p:txBody>
          <a:bodyPr>
            <a:normAutofit fontScale="90000"/>
          </a:bodyPr>
          <a:lstStyle/>
          <a:p>
            <a:r>
              <a:rPr lang="ru-RU" sz="2700" dirty="0"/>
              <a:t>Ответственность за нарушение законодательства Республики Беларусь в области использования воздушного пространства и авиации</a:t>
            </a:r>
            <a:br>
              <a:rPr lang="ru-RU" sz="2700" dirty="0"/>
            </a:br>
            <a:endParaRPr lang="ru-RU" sz="27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17642" y="2276872"/>
            <a:ext cx="82089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Лица, виновные в нарушении законодательства Республики Беларусь в области использования воздушного пространства и авиации, несут ответственность в соответствии с законодательством.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9218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1341" y="5150691"/>
            <a:ext cx="2335213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5834" y="5566621"/>
            <a:ext cx="1530720" cy="595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404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229836" y="260648"/>
            <a:ext cx="8591996" cy="3024336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251520" y="3717032"/>
            <a:ext cx="4032448" cy="2880320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86191" y="987986"/>
            <a:ext cx="74168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Основные термины и их определения, применяемые в настоящем Кодексе. Сфера деятельности Кодекса.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503548" y="4005064"/>
            <a:ext cx="3528392" cy="1938992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Суверенитет в отношении воздушного пространства Республики Беларусь. Структура и классификация воздушного пространства Республики Беларусь.</a:t>
            </a:r>
            <a:endParaRPr lang="ru-RU" sz="2000" dirty="0"/>
          </a:p>
        </p:txBody>
      </p:sp>
      <p:sp>
        <p:nvSpPr>
          <p:cNvPr id="10" name="Прямоугольник 9">
            <a:hlinkClick r:id="rId4" action="ppaction://hlinksldjump"/>
          </p:cNvPr>
          <p:cNvSpPr/>
          <p:nvPr/>
        </p:nvSpPr>
        <p:spPr>
          <a:xfrm>
            <a:off x="4644008" y="3717032"/>
            <a:ext cx="4199508" cy="2880320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931321" y="3895308"/>
            <a:ext cx="3528392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Авиационные правила. Ответственность за нарушение законодательства Республики Беларусь в области использования воздушного пространства и авиации.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835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5941347" cy="6179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112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44" y="2820208"/>
            <a:ext cx="8230313" cy="1146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80"/>
            <a:ext cx="5926137" cy="552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219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5926137" cy="6450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007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5926137" cy="566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1037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9710"/>
            <a:ext cx="5926137" cy="250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 rot="10800000">
            <a:off x="6321673" y="4869159"/>
            <a:ext cx="2304256" cy="13681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092280" y="5330317"/>
            <a:ext cx="2051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На главную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834239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836712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Суверенитет в отношении воздушного пространства Республики Беларусь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1700808"/>
            <a:ext cx="748883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﻿﻿</a:t>
            </a:r>
            <a:endParaRPr lang="ru-RU" sz="2800" dirty="0" smtClean="0"/>
          </a:p>
          <a:p>
            <a:r>
              <a:rPr lang="ru-RU" sz="2000" dirty="0" smtClean="0">
                <a:solidFill>
                  <a:schemeClr val="bg1"/>
                </a:solidFill>
              </a:rPr>
              <a:t>Республике Беларусь принадлежит полный и исключительный суверенитет в отношении воздушного пространства Республики Беларусь.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756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/>
              <a:t>Структура воздушного пространства Республики Беларусь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556792"/>
            <a:ext cx="835292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Структура воздушного пространства Республики Беларусь включает следующие элементы: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-зоны;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-воздушные трассы;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-маршруты;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-местные воздушные линии;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-районы.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Элементы структуры воздушного пространства Республики Беларусь могут устанавливаться на постоянной или временной основе в соответствии с потребностями пользователей воздушного пространства Республики Беларусь.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Структура воздушного пространства Республики Беларусь утверждается в порядке, определяемом Правилами использования воздушного пространства Республики Беларусь.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614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88</TotalTime>
  <Words>390</Words>
  <Application>Microsoft Office PowerPoint</Application>
  <PresentationFormat>Экран (4:3)</PresentationFormat>
  <Paragraphs>42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Бумажная</vt:lpstr>
      <vt:lpstr>Воздушный кодекс Республики Беларусь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Суверенитет в отношении воздушного пространства Республики Беларусь </vt:lpstr>
      <vt:lpstr>Структура воздушного пространства Республики Беларусь</vt:lpstr>
      <vt:lpstr>Классификация воздушного пространства Республики Беларусь</vt:lpstr>
      <vt:lpstr>Авиационные правила</vt:lpstr>
      <vt:lpstr>Ответственность за нарушение законодательства Республики Беларусь в области использования воздушного пространства и авиации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Воздушный кодекс Республики Беларусь</dc:title>
  <dc:creator>Пользователь Windows</dc:creator>
  <cp:lastModifiedBy>User</cp:lastModifiedBy>
  <cp:revision>9</cp:revision>
  <dcterms:created xsi:type="dcterms:W3CDTF">2018-10-11T17:35:12Z</dcterms:created>
  <dcterms:modified xsi:type="dcterms:W3CDTF">2018-10-30T19:31:44Z</dcterms:modified>
</cp:coreProperties>
</file>